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Slab"/>
      <p:regular r:id="rId53"/>
      <p:bold r:id="rId54"/>
    </p:embeddedFont>
    <p:embeddedFont>
      <p:font typeface="Raleway"/>
      <p:regular r:id="rId55"/>
      <p:bold r:id="rId56"/>
      <p:italic r:id="rId57"/>
      <p:boldItalic r:id="rId58"/>
    </p:embeddedFont>
    <p:embeddedFont>
      <p:font typeface="Roboto"/>
      <p:regular r:id="rId59"/>
      <p:bold r:id="rId60"/>
      <p:italic r:id="rId61"/>
      <p:boldItalic r:id="rId62"/>
    </p:embeddedFont>
    <p:embeddedFont>
      <p:font typeface="La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7.xml"/><Relationship Id="rId66" Type="http://schemas.openxmlformats.org/officeDocument/2006/relationships/font" Target="fonts/Lato-boldItalic.fntdata"/><Relationship Id="rId21" Type="http://schemas.openxmlformats.org/officeDocument/2006/relationships/slide" Target="slides/slide16.xml"/><Relationship Id="rId65"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Slab-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regular.fntdata"/><Relationship Id="rId10" Type="http://schemas.openxmlformats.org/officeDocument/2006/relationships/slide" Target="slides/slide5.xml"/><Relationship Id="rId54" Type="http://schemas.openxmlformats.org/officeDocument/2006/relationships/font" Target="fonts/RobotoSlab-bold.fntdata"/><Relationship Id="rId13" Type="http://schemas.openxmlformats.org/officeDocument/2006/relationships/slide" Target="slides/slide8.xml"/><Relationship Id="rId57" Type="http://schemas.openxmlformats.org/officeDocument/2006/relationships/font" Target="fonts/Raleway-italic.fntdata"/><Relationship Id="rId12" Type="http://schemas.openxmlformats.org/officeDocument/2006/relationships/slide" Target="slides/slide7.xml"/><Relationship Id="rId56" Type="http://schemas.openxmlformats.org/officeDocument/2006/relationships/font" Target="fonts/Raleway-bold.fntdata"/><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font" Target="fonts/Raleway-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32a9a3b7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32a9a3b7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32a9a3b7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32a9a3b7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32a9a3b7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32a9a3b7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432a9a3b7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432a9a3b7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32a9a3b7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32a9a3b7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32a9a3b7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32a9a3b7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32a9a3b7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32a9a3b7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32a9a3b7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432a9a3b7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32a9a3b77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32a9a3b7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426237bc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4426237bc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32a9a3b7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32a9a3b7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Let's say you're hosting a large outdoor event, and you've set up a number of shipping containers to serve as temporary offices, storage spaces, and restrooms. One day, a group of thieves breaks into the event grounds and gains access to the shipping containers. They realize that one of the containers contains valuable equipment, but it's locked with a sturdy padlock.</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Instead of trying to break the lock, the thieves use a cutting torch to cut a hole in the side of the container. Once inside, they quickly grab the equipment and make their escape. The hole in the container is small enough that it's not immediately noticeable, and the theft goes undiscovered until the event is over.</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 this scenario, the shipping container is analogous to a container in a software environment, and the padlock represents security measures such as access controls and authentication. The thieves' use of a cutting torch to bypass the lock is similar to an attacker exploiting a vulnerability or weakness in a container's security measures to gain unauthorized access to the underlying system or data. The theft itself is equivalent to data theft or a breach of sensitive information in a software environment.</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32a9a3b77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32a9a3b7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426237b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426237b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426237bc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426237bc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4426237bc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4426237bc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426237bc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426237bc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426237bc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426237bc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426237bc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426237bc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426237bc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426237bc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4426237bc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4426237bc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4426237bc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4426237bc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32a9a3b7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32a9a3b7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426237bc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426237bc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426237bc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426237bc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426237bc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4426237bc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426237bc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426237bc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4426237bc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4426237bc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4426237bc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4426237bc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4426237bc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4426237bc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426237bc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4426237bc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426237bc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426237bc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426237bc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4426237bc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32a9a3b7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32a9a3b7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426237bc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4426237bc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4426237bc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4426237bc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4426237bc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4426237bc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426237bc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4426237bc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4426237bc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4426237bc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4426237bc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4426237bc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4452f20f7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4452f20f7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4452f20f7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4452f20f7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32a9a3b7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32a9a3b7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32a9a3b7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32a9a3b7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32a9a3b7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32a9a3b7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32a9a3b7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32a9a3b7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32a9a3b7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32a9a3b7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Malicious code injection, also known as code injection attack, is a type of cyber attack where an attacker inserts malicious code into a vulnerable application or system, with the intent of compromising the security or functionality of the target. The injected code can be used to steal sensitive information, modify or delete data, gain unauthorized access to systems, or launch other types of attacks. Code injection attacks can occur through various means, such as through input fields, file uploads, or vulnerable APIs.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jpg"/><Relationship Id="rId6" Type="http://schemas.openxmlformats.org/officeDocument/2006/relationships/image" Target="../media/image14.png"/><Relationship Id="rId7"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jpg"/><Relationship Id="rId4"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40.png"/><Relationship Id="rId6" Type="http://schemas.openxmlformats.org/officeDocument/2006/relationships/image" Target="../media/image48.png"/><Relationship Id="rId7"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1544250" y="400350"/>
            <a:ext cx="587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Slab"/>
                <a:ea typeface="Roboto Slab"/>
                <a:cs typeface="Roboto Slab"/>
                <a:sym typeface="Roboto Slab"/>
              </a:rPr>
              <a:t>CSE 400: Project and Thesis</a:t>
            </a:r>
            <a:endParaRPr>
              <a:latin typeface="Lato"/>
              <a:ea typeface="Lato"/>
              <a:cs typeface="Lato"/>
              <a:sym typeface="Lato"/>
            </a:endParaRPr>
          </a:p>
        </p:txBody>
      </p:sp>
      <p:sp>
        <p:nvSpPr>
          <p:cNvPr id="87" name="Google Shape;87;p13"/>
          <p:cNvSpPr txBox="1"/>
          <p:nvPr/>
        </p:nvSpPr>
        <p:spPr>
          <a:xfrm>
            <a:off x="1143900" y="986600"/>
            <a:ext cx="7478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8E7CC3"/>
                </a:solidFill>
                <a:latin typeface="Lato"/>
                <a:ea typeface="Lato"/>
                <a:cs typeface="Lato"/>
                <a:sym typeface="Lato"/>
              </a:rPr>
              <a:t>  On Detecting Malicious Code Injection by Monitoring Multi-level Container Activities</a:t>
            </a:r>
            <a:endParaRPr b="1" sz="2800">
              <a:solidFill>
                <a:srgbClr val="8E7CC3"/>
              </a:solidFill>
              <a:latin typeface="Lato"/>
              <a:ea typeface="Lato"/>
              <a:cs typeface="Lato"/>
              <a:sym typeface="Lato"/>
            </a:endParaRPr>
          </a:p>
        </p:txBody>
      </p:sp>
      <p:sp>
        <p:nvSpPr>
          <p:cNvPr id="88" name="Google Shape;88;p13"/>
          <p:cNvSpPr txBox="1"/>
          <p:nvPr/>
        </p:nvSpPr>
        <p:spPr>
          <a:xfrm>
            <a:off x="2982600" y="294405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Slab"/>
                <a:ea typeface="Roboto Slab"/>
                <a:cs typeface="Roboto Slab"/>
                <a:sym typeface="Roboto Slab"/>
              </a:rPr>
              <a:t>Supervised By,</a:t>
            </a:r>
            <a:endParaRPr b="1" sz="1800">
              <a:latin typeface="Roboto Slab"/>
              <a:ea typeface="Roboto Slab"/>
              <a:cs typeface="Roboto Slab"/>
              <a:sym typeface="Roboto Slab"/>
            </a:endParaRPr>
          </a:p>
          <a:p>
            <a:pPr indent="0" lvl="0" marL="0" rtl="0" algn="ctr">
              <a:spcBef>
                <a:spcPts val="0"/>
              </a:spcBef>
              <a:spcAft>
                <a:spcPts val="0"/>
              </a:spcAft>
              <a:buNone/>
            </a:pPr>
            <a:r>
              <a:rPr lang="en" sz="1800">
                <a:latin typeface="Roboto Slab"/>
                <a:ea typeface="Roboto Slab"/>
                <a:cs typeface="Roboto Slab"/>
                <a:sym typeface="Roboto Slab"/>
              </a:rPr>
              <a:t>Dr. Md. Shohrab Hossain</a:t>
            </a:r>
            <a:endParaRPr sz="1800">
              <a:latin typeface="Roboto Slab"/>
              <a:ea typeface="Roboto Slab"/>
              <a:cs typeface="Roboto Slab"/>
              <a:sym typeface="Roboto Slab"/>
            </a:endParaRPr>
          </a:p>
        </p:txBody>
      </p:sp>
      <p:sp>
        <p:nvSpPr>
          <p:cNvPr id="89" name="Google Shape;89;p13"/>
          <p:cNvSpPr txBox="1"/>
          <p:nvPr/>
        </p:nvSpPr>
        <p:spPr>
          <a:xfrm>
            <a:off x="1659600" y="1966175"/>
            <a:ext cx="5583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Slab"/>
                <a:ea typeface="Roboto Slab"/>
                <a:cs typeface="Roboto Slab"/>
                <a:sym typeface="Roboto Slab"/>
              </a:rPr>
              <a:t>Presented By,</a:t>
            </a:r>
            <a:endParaRPr b="1" sz="1800">
              <a:latin typeface="Roboto Slab"/>
              <a:ea typeface="Roboto Slab"/>
              <a:cs typeface="Roboto Slab"/>
              <a:sym typeface="Roboto Slab"/>
            </a:endParaRPr>
          </a:p>
          <a:p>
            <a:pPr indent="457200" lvl="0" marL="457200" rtl="0" algn="l">
              <a:spcBef>
                <a:spcPts val="0"/>
              </a:spcBef>
              <a:spcAft>
                <a:spcPts val="0"/>
              </a:spcAft>
              <a:buNone/>
            </a:pPr>
            <a:r>
              <a:rPr lang="en" sz="1800">
                <a:latin typeface="Roboto Slab"/>
                <a:ea typeface="Roboto Slab"/>
                <a:cs typeface="Roboto Slab"/>
                <a:sym typeface="Roboto Slab"/>
              </a:rPr>
              <a:t>1705013 - Md. Olid Hasan Bhuiyan</a:t>
            </a:r>
            <a:endParaRPr sz="1800">
              <a:latin typeface="Roboto Slab"/>
              <a:ea typeface="Roboto Slab"/>
              <a:cs typeface="Roboto Slab"/>
              <a:sym typeface="Roboto Slab"/>
            </a:endParaRPr>
          </a:p>
          <a:p>
            <a:pPr indent="457200" lvl="0" marL="457200" rtl="0" algn="l">
              <a:spcBef>
                <a:spcPts val="0"/>
              </a:spcBef>
              <a:spcAft>
                <a:spcPts val="0"/>
              </a:spcAft>
              <a:buNone/>
            </a:pPr>
            <a:r>
              <a:rPr lang="en" sz="1800">
                <a:latin typeface="Roboto Slab"/>
                <a:ea typeface="Roboto Slab"/>
                <a:cs typeface="Roboto Slab"/>
                <a:sym typeface="Roboto Slab"/>
              </a:rPr>
              <a:t>          1705034 - Souvik Das</a:t>
            </a:r>
            <a:endParaRPr sz="1800">
              <a:latin typeface="Roboto Slab"/>
              <a:ea typeface="Roboto Slab"/>
              <a:cs typeface="Roboto Slab"/>
              <a:sym typeface="Roboto Slab"/>
            </a:endParaRPr>
          </a:p>
        </p:txBody>
      </p:sp>
      <p:pic>
        <p:nvPicPr>
          <p:cNvPr id="90" name="Google Shape;90;p13"/>
          <p:cNvPicPr preferRelativeResize="0"/>
          <p:nvPr/>
        </p:nvPicPr>
        <p:blipFill>
          <a:blip r:embed="rId3">
            <a:alphaModFix/>
          </a:blip>
          <a:stretch>
            <a:fillRect/>
          </a:stretch>
        </p:blipFill>
        <p:spPr>
          <a:xfrm>
            <a:off x="4290400" y="3841400"/>
            <a:ext cx="563199" cy="563199"/>
          </a:xfrm>
          <a:prstGeom prst="rect">
            <a:avLst/>
          </a:prstGeom>
          <a:noFill/>
          <a:ln>
            <a:noFill/>
          </a:ln>
        </p:spPr>
      </p:pic>
      <p:sp>
        <p:nvSpPr>
          <p:cNvPr id="91" name="Google Shape;91;p13"/>
          <p:cNvSpPr txBox="1"/>
          <p:nvPr/>
        </p:nvSpPr>
        <p:spPr>
          <a:xfrm>
            <a:off x="209700" y="4483225"/>
            <a:ext cx="893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Slab"/>
                <a:ea typeface="Roboto Slab"/>
                <a:cs typeface="Roboto Slab"/>
                <a:sym typeface="Roboto Slab"/>
              </a:rPr>
              <a:t>Department of Computer Science and Engineering, Bangladesh University of Engineering and Technology</a:t>
            </a:r>
            <a:endParaRPr sz="1200">
              <a:latin typeface="Roboto Slab"/>
              <a:ea typeface="Roboto Slab"/>
              <a:cs typeface="Roboto Slab"/>
              <a:sym typeface="Roboto Slab"/>
            </a:endParaRPr>
          </a:p>
        </p:txBody>
      </p:sp>
      <p:sp>
        <p:nvSpPr>
          <p:cNvPr id="92" name="Google Shape;92;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idx="4294967295" type="title"/>
          </p:nvPr>
        </p:nvSpPr>
        <p:spPr>
          <a:xfrm>
            <a:off x="1816500" y="181900"/>
            <a:ext cx="551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Problem Definition</a:t>
            </a:r>
            <a:endParaRPr/>
          </a:p>
        </p:txBody>
      </p:sp>
      <p:pic>
        <p:nvPicPr>
          <p:cNvPr id="183" name="Google Shape;183;p22"/>
          <p:cNvPicPr preferRelativeResize="0"/>
          <p:nvPr/>
        </p:nvPicPr>
        <p:blipFill>
          <a:blip r:embed="rId3">
            <a:alphaModFix/>
          </a:blip>
          <a:stretch>
            <a:fillRect/>
          </a:stretch>
        </p:blipFill>
        <p:spPr>
          <a:xfrm rot="-5400000">
            <a:off x="-262075" y="2404850"/>
            <a:ext cx="3968700" cy="974900"/>
          </a:xfrm>
          <a:prstGeom prst="rect">
            <a:avLst/>
          </a:prstGeom>
          <a:noFill/>
          <a:ln>
            <a:noFill/>
          </a:ln>
        </p:spPr>
      </p:pic>
      <p:pic>
        <p:nvPicPr>
          <p:cNvPr id="184" name="Google Shape;184;p22"/>
          <p:cNvPicPr preferRelativeResize="0"/>
          <p:nvPr/>
        </p:nvPicPr>
        <p:blipFill>
          <a:blip r:embed="rId4">
            <a:alphaModFix/>
          </a:blip>
          <a:stretch>
            <a:fillRect/>
          </a:stretch>
        </p:blipFill>
        <p:spPr>
          <a:xfrm rot="-5400000">
            <a:off x="4420400" y="2248125"/>
            <a:ext cx="3899251" cy="990150"/>
          </a:xfrm>
          <a:prstGeom prst="rect">
            <a:avLst/>
          </a:prstGeom>
          <a:noFill/>
          <a:ln>
            <a:noFill/>
          </a:ln>
        </p:spPr>
      </p:pic>
      <p:pic>
        <p:nvPicPr>
          <p:cNvPr id="185" name="Google Shape;185;p22"/>
          <p:cNvPicPr preferRelativeResize="0"/>
          <p:nvPr/>
        </p:nvPicPr>
        <p:blipFill>
          <a:blip r:embed="rId5">
            <a:alphaModFix/>
          </a:blip>
          <a:stretch>
            <a:fillRect/>
          </a:stretch>
        </p:blipFill>
        <p:spPr>
          <a:xfrm rot="-5400000">
            <a:off x="5847188" y="2008213"/>
            <a:ext cx="4495499" cy="947475"/>
          </a:xfrm>
          <a:prstGeom prst="rect">
            <a:avLst/>
          </a:prstGeom>
          <a:noFill/>
          <a:ln>
            <a:noFill/>
          </a:ln>
        </p:spPr>
      </p:pic>
      <p:pic>
        <p:nvPicPr>
          <p:cNvPr id="186" name="Google Shape;186;p22"/>
          <p:cNvPicPr preferRelativeResize="0"/>
          <p:nvPr/>
        </p:nvPicPr>
        <p:blipFill>
          <a:blip r:embed="rId6">
            <a:alphaModFix/>
          </a:blip>
          <a:stretch>
            <a:fillRect/>
          </a:stretch>
        </p:blipFill>
        <p:spPr>
          <a:xfrm rot="-5400000">
            <a:off x="2050400" y="1472875"/>
            <a:ext cx="4081224" cy="2538825"/>
          </a:xfrm>
          <a:prstGeom prst="rect">
            <a:avLst/>
          </a:prstGeom>
          <a:noFill/>
          <a:ln>
            <a:noFill/>
          </a:ln>
        </p:spPr>
      </p:pic>
      <p:sp>
        <p:nvSpPr>
          <p:cNvPr id="187" name="Google Shape;187;p22"/>
          <p:cNvSpPr txBox="1"/>
          <p:nvPr/>
        </p:nvSpPr>
        <p:spPr>
          <a:xfrm>
            <a:off x="0" y="4711400"/>
            <a:ext cx="22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Examples:</a:t>
            </a:r>
            <a:r>
              <a:rPr lang="en">
                <a:latin typeface="Lato"/>
                <a:ea typeface="Lato"/>
                <a:cs typeface="Lato"/>
                <a:sym typeface="Lato"/>
              </a:rPr>
              <a:t>             XSS attack      </a:t>
            </a:r>
            <a:endParaRPr>
              <a:latin typeface="Lato"/>
              <a:ea typeface="Lato"/>
              <a:cs typeface="Lato"/>
              <a:sym typeface="Lato"/>
            </a:endParaRPr>
          </a:p>
        </p:txBody>
      </p:sp>
      <p:sp>
        <p:nvSpPr>
          <p:cNvPr id="188" name="Google Shape;188;p22"/>
          <p:cNvSpPr txBox="1"/>
          <p:nvPr/>
        </p:nvSpPr>
        <p:spPr>
          <a:xfrm>
            <a:off x="3646175" y="4729700"/>
            <a:ext cx="10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SQLi attack</a:t>
            </a:r>
            <a:endParaRPr>
              <a:latin typeface="Lato"/>
              <a:ea typeface="Lato"/>
              <a:cs typeface="Lato"/>
              <a:sym typeface="Lato"/>
            </a:endParaRPr>
          </a:p>
        </p:txBody>
      </p:sp>
      <p:sp>
        <p:nvSpPr>
          <p:cNvPr id="189" name="Google Shape;189;p22"/>
          <p:cNvSpPr txBox="1"/>
          <p:nvPr/>
        </p:nvSpPr>
        <p:spPr>
          <a:xfrm>
            <a:off x="5901425" y="4711400"/>
            <a:ext cx="11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RBAC</a:t>
            </a:r>
            <a:r>
              <a:rPr lang="en">
                <a:latin typeface="Lato"/>
                <a:ea typeface="Lato"/>
                <a:cs typeface="Lato"/>
                <a:sym typeface="Lato"/>
              </a:rPr>
              <a:t> attack</a:t>
            </a:r>
            <a:endParaRPr>
              <a:latin typeface="Lato"/>
              <a:ea typeface="Lato"/>
              <a:cs typeface="Lato"/>
              <a:sym typeface="Lato"/>
            </a:endParaRPr>
          </a:p>
        </p:txBody>
      </p:sp>
      <p:sp>
        <p:nvSpPr>
          <p:cNvPr id="190" name="Google Shape;190;p22"/>
          <p:cNvSpPr txBox="1"/>
          <p:nvPr/>
        </p:nvSpPr>
        <p:spPr>
          <a:xfrm>
            <a:off x="7555100" y="4711400"/>
            <a:ext cx="11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CSRF</a:t>
            </a:r>
            <a:r>
              <a:rPr lang="en">
                <a:latin typeface="Lato"/>
                <a:ea typeface="Lato"/>
                <a:cs typeface="Lato"/>
                <a:sym typeface="Lato"/>
              </a:rPr>
              <a:t> attack</a:t>
            </a:r>
            <a:endParaRPr>
              <a:latin typeface="Lato"/>
              <a:ea typeface="Lato"/>
              <a:cs typeface="Lato"/>
              <a:sym typeface="Lato"/>
            </a:endParaRPr>
          </a:p>
        </p:txBody>
      </p:sp>
      <p:sp>
        <p:nvSpPr>
          <p:cNvPr id="191" name="Google Shape;191;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idx="4294967295" type="title"/>
          </p:nvPr>
        </p:nvSpPr>
        <p:spPr>
          <a:xfrm>
            <a:off x="2717325" y="210500"/>
            <a:ext cx="3045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Our Goal</a:t>
            </a:r>
            <a:endParaRPr/>
          </a:p>
        </p:txBody>
      </p:sp>
      <p:sp>
        <p:nvSpPr>
          <p:cNvPr id="197" name="Google Shape;197;p23"/>
          <p:cNvSpPr txBox="1"/>
          <p:nvPr/>
        </p:nvSpPr>
        <p:spPr>
          <a:xfrm>
            <a:off x="554150" y="1672925"/>
            <a:ext cx="82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Achieved by:</a:t>
            </a:r>
            <a:r>
              <a:rPr lang="en">
                <a:latin typeface="Lato"/>
                <a:ea typeface="Lato"/>
                <a:cs typeface="Lato"/>
                <a:sym typeface="Lato"/>
              </a:rPr>
              <a:t> </a:t>
            </a:r>
            <a:endParaRPr>
              <a:latin typeface="Lato"/>
              <a:ea typeface="Lato"/>
              <a:cs typeface="Lato"/>
              <a:sym typeface="Lato"/>
            </a:endParaRPr>
          </a:p>
        </p:txBody>
      </p:sp>
      <p:sp>
        <p:nvSpPr>
          <p:cNvPr id="198" name="Google Shape;198;p23"/>
          <p:cNvSpPr txBox="1"/>
          <p:nvPr/>
        </p:nvSpPr>
        <p:spPr>
          <a:xfrm>
            <a:off x="586250" y="1236825"/>
            <a:ext cx="82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Our aim: </a:t>
            </a:r>
            <a:r>
              <a:rPr lang="en">
                <a:latin typeface="Lato"/>
                <a:ea typeface="Lato"/>
                <a:cs typeface="Lato"/>
                <a:sym typeface="Lato"/>
              </a:rPr>
              <a:t>Detecting malicious code injection in container for all </a:t>
            </a:r>
            <a:r>
              <a:rPr b="1" lang="en">
                <a:solidFill>
                  <a:srgbClr val="980000"/>
                </a:solidFill>
                <a:latin typeface="Lato"/>
                <a:ea typeface="Lato"/>
                <a:cs typeface="Lato"/>
                <a:sym typeface="Lato"/>
              </a:rPr>
              <a:t>potential attack paths</a:t>
            </a:r>
            <a:endParaRPr b="1">
              <a:solidFill>
                <a:srgbClr val="980000"/>
              </a:solidFill>
              <a:latin typeface="Lato"/>
              <a:ea typeface="Lato"/>
              <a:cs typeface="Lato"/>
              <a:sym typeface="Lato"/>
            </a:endParaRPr>
          </a:p>
        </p:txBody>
      </p:sp>
      <p:sp>
        <p:nvSpPr>
          <p:cNvPr id="199" name="Google Shape;199;p23"/>
          <p:cNvSpPr txBox="1"/>
          <p:nvPr/>
        </p:nvSpPr>
        <p:spPr>
          <a:xfrm>
            <a:off x="788700" y="1990850"/>
            <a:ext cx="8157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Monitoring different levels of container</a:t>
            </a:r>
            <a:endParaRPr>
              <a:latin typeface="Lato"/>
              <a:ea typeface="Lato"/>
              <a:cs typeface="Lato"/>
              <a:sym typeface="Lato"/>
            </a:endParaRPr>
          </a:p>
        </p:txBody>
      </p:sp>
      <p:sp>
        <p:nvSpPr>
          <p:cNvPr id="200" name="Google Shape;200;p23"/>
          <p:cNvSpPr txBox="1"/>
          <p:nvPr/>
        </p:nvSpPr>
        <p:spPr>
          <a:xfrm>
            <a:off x="788700" y="2448050"/>
            <a:ext cx="81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2.       </a:t>
            </a:r>
            <a:r>
              <a:rPr lang="en">
                <a:latin typeface="Lato"/>
                <a:ea typeface="Lato"/>
                <a:cs typeface="Lato"/>
                <a:sym typeface="Lato"/>
              </a:rPr>
              <a:t>Fetching different features(</a:t>
            </a:r>
            <a:r>
              <a:rPr b="1" lang="en">
                <a:latin typeface="Lato"/>
                <a:ea typeface="Lato"/>
                <a:cs typeface="Lato"/>
                <a:sym typeface="Lato"/>
              </a:rPr>
              <a:t>name, sequence, frequency)</a:t>
            </a:r>
            <a:r>
              <a:rPr lang="en">
                <a:latin typeface="Lato"/>
                <a:ea typeface="Lato"/>
                <a:cs typeface="Lato"/>
                <a:sym typeface="Lato"/>
              </a:rPr>
              <a:t> of system calls</a:t>
            </a:r>
            <a:endParaRPr>
              <a:latin typeface="Lato"/>
              <a:ea typeface="Lato"/>
              <a:cs typeface="Lato"/>
              <a:sym typeface="Lato"/>
            </a:endParaRPr>
          </a:p>
        </p:txBody>
      </p:sp>
      <p:sp>
        <p:nvSpPr>
          <p:cNvPr id="201" name="Google Shape;201;p23"/>
          <p:cNvSpPr txBox="1"/>
          <p:nvPr/>
        </p:nvSpPr>
        <p:spPr>
          <a:xfrm>
            <a:off x="788700" y="2905250"/>
            <a:ext cx="81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3.      </a:t>
            </a:r>
            <a:r>
              <a:rPr lang="en">
                <a:latin typeface="Lato"/>
                <a:ea typeface="Lato"/>
                <a:cs typeface="Lato"/>
                <a:sym typeface="Lato"/>
              </a:rPr>
              <a:t>Using different tools like </a:t>
            </a:r>
            <a:r>
              <a:rPr b="1" lang="en">
                <a:latin typeface="Lato"/>
                <a:ea typeface="Lato"/>
                <a:cs typeface="Lato"/>
                <a:sym typeface="Lato"/>
              </a:rPr>
              <a:t>sysdig, strace and kubernetes</a:t>
            </a:r>
            <a:r>
              <a:rPr lang="en">
                <a:latin typeface="Lato"/>
                <a:ea typeface="Lato"/>
                <a:cs typeface="Lato"/>
                <a:sym typeface="Lato"/>
              </a:rPr>
              <a:t> dashboard</a:t>
            </a:r>
            <a:endParaRPr>
              <a:latin typeface="Lato"/>
              <a:ea typeface="Lato"/>
              <a:cs typeface="Lato"/>
              <a:sym typeface="Lato"/>
            </a:endParaRPr>
          </a:p>
        </p:txBody>
      </p:sp>
      <p:pic>
        <p:nvPicPr>
          <p:cNvPr id="202" name="Google Shape;202;p23"/>
          <p:cNvPicPr preferRelativeResize="0"/>
          <p:nvPr/>
        </p:nvPicPr>
        <p:blipFill>
          <a:blip r:embed="rId3">
            <a:alphaModFix/>
          </a:blip>
          <a:stretch>
            <a:fillRect/>
          </a:stretch>
        </p:blipFill>
        <p:spPr>
          <a:xfrm>
            <a:off x="1294030" y="3305450"/>
            <a:ext cx="1784024" cy="1748451"/>
          </a:xfrm>
          <a:prstGeom prst="rect">
            <a:avLst/>
          </a:prstGeom>
          <a:noFill/>
          <a:ln>
            <a:noFill/>
          </a:ln>
        </p:spPr>
      </p:pic>
      <p:pic>
        <p:nvPicPr>
          <p:cNvPr id="203" name="Google Shape;203;p23"/>
          <p:cNvPicPr preferRelativeResize="0"/>
          <p:nvPr/>
        </p:nvPicPr>
        <p:blipFill>
          <a:blip r:embed="rId4">
            <a:alphaModFix/>
          </a:blip>
          <a:stretch>
            <a:fillRect/>
          </a:stretch>
        </p:blipFill>
        <p:spPr>
          <a:xfrm>
            <a:off x="4020850" y="3512775"/>
            <a:ext cx="705325" cy="705325"/>
          </a:xfrm>
          <a:prstGeom prst="rect">
            <a:avLst/>
          </a:prstGeom>
          <a:noFill/>
          <a:ln>
            <a:noFill/>
          </a:ln>
        </p:spPr>
      </p:pic>
      <p:pic>
        <p:nvPicPr>
          <p:cNvPr id="204" name="Google Shape;204;p23"/>
          <p:cNvPicPr preferRelativeResize="0"/>
          <p:nvPr/>
        </p:nvPicPr>
        <p:blipFill>
          <a:blip r:embed="rId5">
            <a:alphaModFix/>
          </a:blip>
          <a:stretch>
            <a:fillRect/>
          </a:stretch>
        </p:blipFill>
        <p:spPr>
          <a:xfrm>
            <a:off x="4995650" y="3305450"/>
            <a:ext cx="851950" cy="851950"/>
          </a:xfrm>
          <a:prstGeom prst="rect">
            <a:avLst/>
          </a:prstGeom>
          <a:noFill/>
          <a:ln>
            <a:noFill/>
          </a:ln>
        </p:spPr>
      </p:pic>
      <p:pic>
        <p:nvPicPr>
          <p:cNvPr id="205" name="Google Shape;205;p23"/>
          <p:cNvPicPr preferRelativeResize="0"/>
          <p:nvPr/>
        </p:nvPicPr>
        <p:blipFill>
          <a:blip r:embed="rId6">
            <a:alphaModFix/>
          </a:blip>
          <a:stretch>
            <a:fillRect/>
          </a:stretch>
        </p:blipFill>
        <p:spPr>
          <a:xfrm>
            <a:off x="4800600" y="3924994"/>
            <a:ext cx="1028700" cy="1023938"/>
          </a:xfrm>
          <a:prstGeom prst="rect">
            <a:avLst/>
          </a:prstGeom>
          <a:noFill/>
          <a:ln>
            <a:noFill/>
          </a:ln>
        </p:spPr>
      </p:pic>
      <p:pic>
        <p:nvPicPr>
          <p:cNvPr id="206" name="Google Shape;206;p23"/>
          <p:cNvPicPr preferRelativeResize="0"/>
          <p:nvPr/>
        </p:nvPicPr>
        <p:blipFill>
          <a:blip r:embed="rId7">
            <a:alphaModFix/>
          </a:blip>
          <a:stretch>
            <a:fillRect/>
          </a:stretch>
        </p:blipFill>
        <p:spPr>
          <a:xfrm>
            <a:off x="6809668" y="3689100"/>
            <a:ext cx="998804" cy="810275"/>
          </a:xfrm>
          <a:prstGeom prst="rect">
            <a:avLst/>
          </a:prstGeom>
          <a:noFill/>
          <a:ln>
            <a:noFill/>
          </a:ln>
        </p:spPr>
      </p:pic>
      <p:sp>
        <p:nvSpPr>
          <p:cNvPr id="207" name="Google Shape;207;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idx="4294967295" type="title"/>
          </p:nvPr>
        </p:nvSpPr>
        <p:spPr>
          <a:xfrm>
            <a:off x="1816500" y="181900"/>
            <a:ext cx="5511000" cy="535200"/>
          </a:xfrm>
          <a:prstGeom prst="rect">
            <a:avLst/>
          </a:prstGeom>
        </p:spPr>
        <p:txBody>
          <a:bodyPr anchorCtr="0" anchor="t" bIns="91425" lIns="91425" spcFirstLastPara="1" rIns="91425" wrap="square" tIns="91425">
            <a:normAutofit fontScale="90000"/>
          </a:bodyPr>
          <a:lstStyle/>
          <a:p>
            <a:pPr indent="457200" lvl="0" marL="1371600" rtl="0" algn="l">
              <a:spcBef>
                <a:spcPts val="0"/>
              </a:spcBef>
              <a:spcAft>
                <a:spcPts val="0"/>
              </a:spcAft>
              <a:buNone/>
            </a:pPr>
            <a:r>
              <a:rPr lang="en"/>
              <a:t>Motivation</a:t>
            </a:r>
            <a:endParaRPr/>
          </a:p>
        </p:txBody>
      </p:sp>
      <p:sp>
        <p:nvSpPr>
          <p:cNvPr id="213" name="Google Shape;213;p24"/>
          <p:cNvSpPr txBox="1"/>
          <p:nvPr/>
        </p:nvSpPr>
        <p:spPr>
          <a:xfrm>
            <a:off x="450400" y="872225"/>
            <a:ext cx="85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14" name="Google Shape;214;p24"/>
          <p:cNvSpPr txBox="1"/>
          <p:nvPr/>
        </p:nvSpPr>
        <p:spPr>
          <a:xfrm>
            <a:off x="507600" y="1015200"/>
            <a:ext cx="85005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Increasing usage of container technology and its weak security system</a:t>
            </a:r>
            <a:endParaRPr sz="2000">
              <a:latin typeface="Lato"/>
              <a:ea typeface="Lato"/>
              <a:cs typeface="Lato"/>
              <a:sym typeface="Lato"/>
            </a:endParaRPr>
          </a:p>
        </p:txBody>
      </p:sp>
      <p:sp>
        <p:nvSpPr>
          <p:cNvPr id="215" name="Google Shape;215;p24"/>
          <p:cNvSpPr txBox="1"/>
          <p:nvPr/>
        </p:nvSpPr>
        <p:spPr>
          <a:xfrm>
            <a:off x="521900" y="1744450"/>
            <a:ext cx="84291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Malicious code injection is initiator to many other attacks</a:t>
            </a:r>
            <a:endParaRPr sz="2000">
              <a:latin typeface="Lato"/>
              <a:ea typeface="Lato"/>
              <a:cs typeface="Lato"/>
              <a:sym typeface="Lato"/>
            </a:endParaRPr>
          </a:p>
        </p:txBody>
      </p:sp>
      <p:sp>
        <p:nvSpPr>
          <p:cNvPr id="216" name="Google Shape;216;p24"/>
          <p:cNvSpPr txBox="1"/>
          <p:nvPr/>
        </p:nvSpPr>
        <p:spPr>
          <a:xfrm>
            <a:off x="526600" y="2495550"/>
            <a:ext cx="81003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Malicious code injection is difficult to detect and fix due to complexity in container layering</a:t>
            </a:r>
            <a:endParaRPr sz="2000">
              <a:latin typeface="Lato"/>
              <a:ea typeface="Lato"/>
              <a:cs typeface="Lato"/>
              <a:sym typeface="Lato"/>
            </a:endParaRPr>
          </a:p>
        </p:txBody>
      </p:sp>
      <p:sp>
        <p:nvSpPr>
          <p:cNvPr id="217" name="Google Shape;217;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idx="4294967295" type="title"/>
          </p:nvPr>
        </p:nvSpPr>
        <p:spPr>
          <a:xfrm>
            <a:off x="1816500" y="181900"/>
            <a:ext cx="55110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Related Works</a:t>
            </a:r>
            <a:endParaRPr/>
          </a:p>
        </p:txBody>
      </p:sp>
      <p:sp>
        <p:nvSpPr>
          <p:cNvPr id="223" name="Google Shape;223;p25"/>
          <p:cNvSpPr txBox="1"/>
          <p:nvPr/>
        </p:nvSpPr>
        <p:spPr>
          <a:xfrm>
            <a:off x="398100" y="879550"/>
            <a:ext cx="81381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b="1" lang="en" sz="2000">
                <a:latin typeface="Lato"/>
                <a:ea typeface="Lato"/>
                <a:cs typeface="Lato"/>
                <a:sym typeface="Lato"/>
              </a:rPr>
              <a:t>Abed et al. [1]</a:t>
            </a:r>
            <a:endParaRPr b="1"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Suggested a host-based intrusion detection mechanism</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Used BoSC(Bag of System Call) technique</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en" sz="2000">
                <a:latin typeface="Lato"/>
                <a:ea typeface="Lato"/>
                <a:cs typeface="Lato"/>
                <a:sym typeface="Lato"/>
              </a:rPr>
              <a:t>Tool used: </a:t>
            </a:r>
            <a:r>
              <a:rPr b="1" lang="en" sz="2000">
                <a:latin typeface="Lato"/>
                <a:ea typeface="Lato"/>
                <a:cs typeface="Lato"/>
                <a:sym typeface="Lato"/>
              </a:rPr>
              <a:t>strace</a:t>
            </a:r>
            <a:endParaRPr b="1" sz="2000">
              <a:highlight>
                <a:srgbClr val="FFFFFF"/>
              </a:highlight>
              <a:latin typeface="Lato"/>
              <a:ea typeface="Lato"/>
              <a:cs typeface="Lato"/>
              <a:sym typeface="Lato"/>
            </a:endParaRPr>
          </a:p>
        </p:txBody>
      </p:sp>
      <p:sp>
        <p:nvSpPr>
          <p:cNvPr id="224" name="Google Shape;224;p25"/>
          <p:cNvSpPr txBox="1"/>
          <p:nvPr/>
        </p:nvSpPr>
        <p:spPr>
          <a:xfrm>
            <a:off x="386075" y="2323725"/>
            <a:ext cx="8300400" cy="2924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b="1" lang="en" sz="2000">
                <a:latin typeface="Lato"/>
                <a:ea typeface="Lato"/>
                <a:cs typeface="Lato"/>
                <a:sym typeface="Lato"/>
              </a:rPr>
              <a:t>Cavalcanti et al. [3]</a:t>
            </a:r>
            <a:endParaRPr b="1"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Proposed a container-level anomaly-based intrusion detection systems for multi-tenant applications </a:t>
            </a:r>
            <a:endParaRPr sz="2000">
              <a:highlight>
                <a:schemeClr val="lt1"/>
              </a:highlight>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Mainly worked on four different vulnerabilities - Authentication Bypass, DoS Overflow, System User Privilege Escalation and Integer Overflow</a:t>
            </a:r>
            <a:endParaRPr sz="2000">
              <a:highlight>
                <a:schemeClr val="lt1"/>
              </a:highlight>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Tool used: </a:t>
            </a:r>
            <a:r>
              <a:rPr b="1" lang="en" sz="2000">
                <a:highlight>
                  <a:schemeClr val="lt1"/>
                </a:highlight>
                <a:latin typeface="Lato"/>
                <a:ea typeface="Lato"/>
                <a:cs typeface="Lato"/>
                <a:sym typeface="Lato"/>
              </a:rPr>
              <a:t>sysdig</a:t>
            </a:r>
            <a:endParaRPr b="1" sz="2000">
              <a:highlight>
                <a:schemeClr val="lt1"/>
              </a:highlight>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p:txBody>
      </p:sp>
      <p:sp>
        <p:nvSpPr>
          <p:cNvPr id="225" name="Google Shape;225;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25"/>
          <p:cNvSpPr txBox="1"/>
          <p:nvPr/>
        </p:nvSpPr>
        <p:spPr>
          <a:xfrm>
            <a:off x="572025" y="717100"/>
            <a:ext cx="8200200" cy="237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                           					</a:t>
            </a:r>
            <a:endParaRPr b="1" sz="2000">
              <a:latin typeface="Lato"/>
              <a:ea typeface="Lato"/>
              <a:cs typeface="Lato"/>
              <a:sym typeface="Lato"/>
            </a:endParaRPr>
          </a:p>
          <a:p>
            <a:pPr indent="0" lvl="0" marL="0" rtl="0" algn="l">
              <a:spcBef>
                <a:spcPts val="0"/>
              </a:spcBef>
              <a:spcAft>
                <a:spcPts val="0"/>
              </a:spcAft>
              <a:buNone/>
            </a:pPr>
            <a:r>
              <a:t/>
            </a:r>
            <a:endParaRPr b="1" sz="2000">
              <a:latin typeface="Lato"/>
              <a:ea typeface="Lato"/>
              <a:cs typeface="Lato"/>
              <a:sym typeface="Lato"/>
            </a:endParaRPr>
          </a:p>
          <a:p>
            <a:pPr indent="0" lvl="0" marL="0" rtl="0" algn="l">
              <a:spcBef>
                <a:spcPts val="0"/>
              </a:spcBef>
              <a:spcAft>
                <a:spcPts val="0"/>
              </a:spcAft>
              <a:buNone/>
            </a:pPr>
            <a:r>
              <a:rPr b="1" lang="en" sz="2000">
                <a:latin typeface="Lato"/>
                <a:ea typeface="Lato"/>
                <a:cs typeface="Lato"/>
                <a:sym typeface="Lato"/>
              </a:rPr>
              <a:t> 						      </a:t>
            </a:r>
            <a:r>
              <a:rPr b="1" lang="en" sz="2200">
                <a:latin typeface="Lato"/>
                <a:ea typeface="Lato"/>
                <a:cs typeface="Lato"/>
                <a:sym typeface="Lato"/>
              </a:rPr>
              <a:t>Limitations</a:t>
            </a:r>
            <a:endParaRPr b="1" sz="2200">
              <a:latin typeface="Lato"/>
              <a:ea typeface="Lato"/>
              <a:cs typeface="Lato"/>
              <a:sym typeface="Lato"/>
            </a:endParaRPr>
          </a:p>
          <a:p>
            <a:pPr indent="0" lvl="0" marL="0" rtl="0" algn="l">
              <a:spcBef>
                <a:spcPts val="0"/>
              </a:spcBef>
              <a:spcAft>
                <a:spcPts val="0"/>
              </a:spcAft>
              <a:buNone/>
            </a:pPr>
            <a:r>
              <a:t/>
            </a:r>
            <a:endParaRPr b="1"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Proposed a </a:t>
            </a:r>
            <a:r>
              <a:rPr lang="en" sz="2000">
                <a:solidFill>
                  <a:srgbClr val="FF0000"/>
                </a:solidFill>
                <a:latin typeface="Lato"/>
                <a:ea typeface="Lato"/>
                <a:cs typeface="Lato"/>
                <a:sym typeface="Lato"/>
              </a:rPr>
              <a:t>common solution</a:t>
            </a:r>
            <a:r>
              <a:rPr lang="en" sz="2000">
                <a:latin typeface="Lato"/>
                <a:ea typeface="Lato"/>
                <a:cs typeface="Lato"/>
                <a:sym typeface="Lato"/>
              </a:rPr>
              <a:t> - mostly using sequence of system calls</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p:txBody>
      </p:sp>
      <p:sp>
        <p:nvSpPr>
          <p:cNvPr id="227" name="Google Shape;227;p25"/>
          <p:cNvSpPr txBox="1"/>
          <p:nvPr/>
        </p:nvSpPr>
        <p:spPr>
          <a:xfrm>
            <a:off x="564450" y="2715950"/>
            <a:ext cx="8015100" cy="26475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Did not cover </a:t>
            </a:r>
            <a:r>
              <a:rPr lang="en" sz="2000">
                <a:solidFill>
                  <a:srgbClr val="FF0000"/>
                </a:solidFill>
                <a:latin typeface="Lato"/>
                <a:ea typeface="Lato"/>
                <a:cs typeface="Lato"/>
                <a:sym typeface="Lato"/>
              </a:rPr>
              <a:t>all potential attack paths</a:t>
            </a:r>
            <a:r>
              <a:rPr lang="en" sz="2000">
                <a:latin typeface="Lato"/>
                <a:ea typeface="Lato"/>
                <a:cs typeface="Lato"/>
                <a:sym typeface="Lato"/>
              </a:rPr>
              <a:t> of malicious code injection</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idx="4294967295" type="title"/>
          </p:nvPr>
        </p:nvSpPr>
        <p:spPr>
          <a:xfrm>
            <a:off x="1816500" y="181900"/>
            <a:ext cx="55110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Related Works</a:t>
            </a:r>
            <a:endParaRPr/>
          </a:p>
        </p:txBody>
      </p:sp>
      <p:sp>
        <p:nvSpPr>
          <p:cNvPr id="233" name="Google Shape;233;p26"/>
          <p:cNvSpPr txBox="1"/>
          <p:nvPr/>
        </p:nvSpPr>
        <p:spPr>
          <a:xfrm>
            <a:off x="428950" y="750675"/>
            <a:ext cx="8480700" cy="1154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b="1" lang="en" sz="2000">
                <a:latin typeface="Lato"/>
                <a:ea typeface="Lato"/>
                <a:cs typeface="Lato"/>
                <a:sym typeface="Lato"/>
              </a:rPr>
              <a:t>Souppaya et al. [4]</a:t>
            </a:r>
            <a:endParaRPr b="1"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 sz="2000">
                <a:highlight>
                  <a:srgbClr val="FFFFFF"/>
                </a:highlight>
                <a:latin typeface="Lato"/>
                <a:ea typeface="Lato"/>
                <a:cs typeface="Lato"/>
                <a:sym typeface="Lato"/>
              </a:rPr>
              <a:t>Discussed the possible security issues raised by the usage of containers and offers suggestions for resolving</a:t>
            </a:r>
            <a:r>
              <a:rPr lang="en" sz="2000">
                <a:latin typeface="Lato"/>
                <a:ea typeface="Lato"/>
                <a:cs typeface="Lato"/>
                <a:sym typeface="Lato"/>
              </a:rPr>
              <a:t> </a:t>
            </a:r>
            <a:r>
              <a:rPr lang="en" sz="2000">
                <a:highlight>
                  <a:srgbClr val="FFFFFF"/>
                </a:highlight>
                <a:latin typeface="Lato"/>
                <a:ea typeface="Lato"/>
                <a:cs typeface="Lato"/>
                <a:sym typeface="Lato"/>
              </a:rPr>
              <a:t>them</a:t>
            </a:r>
            <a:endParaRPr sz="2000">
              <a:highlight>
                <a:srgbClr val="FFFFFF"/>
              </a:highlight>
              <a:latin typeface="Lato"/>
              <a:ea typeface="Lato"/>
              <a:cs typeface="Lato"/>
              <a:sym typeface="Lato"/>
            </a:endParaRPr>
          </a:p>
        </p:txBody>
      </p:sp>
      <p:sp>
        <p:nvSpPr>
          <p:cNvPr id="234" name="Google Shape;234;p26"/>
          <p:cNvSpPr txBox="1"/>
          <p:nvPr/>
        </p:nvSpPr>
        <p:spPr>
          <a:xfrm>
            <a:off x="442394" y="1887425"/>
            <a:ext cx="8250000" cy="1554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Font typeface="Lato"/>
              <a:buChar char="●"/>
            </a:pPr>
            <a:r>
              <a:rPr b="1" lang="en" sz="2000">
                <a:highlight>
                  <a:schemeClr val="lt1"/>
                </a:highlight>
                <a:latin typeface="Lato"/>
                <a:ea typeface="Lato"/>
                <a:cs typeface="Lato"/>
                <a:sym typeface="Lato"/>
              </a:rPr>
              <a:t>Yarygina et al. [9]</a:t>
            </a:r>
            <a:endParaRPr b="1" sz="2000">
              <a:highlight>
                <a:schemeClr val="lt1"/>
              </a:highlight>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Proposed a flexible, cost-conscious intrusion response system for microservices that employs a game-theoretic method to automatically respond in real time to network threats</a:t>
            </a:r>
            <a:endParaRPr sz="2000">
              <a:latin typeface="Lato"/>
              <a:ea typeface="Lato"/>
              <a:cs typeface="Lato"/>
              <a:sym typeface="Lato"/>
            </a:endParaRPr>
          </a:p>
        </p:txBody>
      </p:sp>
      <p:sp>
        <p:nvSpPr>
          <p:cNvPr id="235" name="Google Shape;235;p26"/>
          <p:cNvSpPr txBox="1"/>
          <p:nvPr/>
        </p:nvSpPr>
        <p:spPr>
          <a:xfrm>
            <a:off x="452725" y="3360000"/>
            <a:ext cx="8250000" cy="1862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b="1" lang="en" sz="2000">
                <a:highlight>
                  <a:schemeClr val="lt1"/>
                </a:highlight>
                <a:latin typeface="Lato"/>
                <a:ea typeface="Lato"/>
                <a:cs typeface="Lato"/>
                <a:sym typeface="Lato"/>
              </a:rPr>
              <a:t>Sarkale et al. [10]</a:t>
            </a:r>
            <a:endParaRPr b="1" sz="2000">
              <a:highlight>
                <a:schemeClr val="lt1"/>
              </a:highlight>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Suggested a new security layer using the Most Privileged Container (MPC)</a:t>
            </a:r>
            <a:endParaRPr sz="2000">
              <a:highlight>
                <a:schemeClr val="lt1"/>
              </a:highlight>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 sz="2000">
                <a:highlight>
                  <a:schemeClr val="lt1"/>
                </a:highlight>
                <a:latin typeface="Lato"/>
                <a:ea typeface="Lato"/>
                <a:cs typeface="Lato"/>
                <a:sym typeface="Lato"/>
              </a:rPr>
              <a:t>MPC layer implements privilege-based access control and grants permissions for resource access based on rules</a:t>
            </a:r>
            <a:endParaRPr sz="2000">
              <a:latin typeface="Lato"/>
              <a:ea typeface="Lato"/>
              <a:cs typeface="Lato"/>
              <a:sym typeface="Lato"/>
            </a:endParaRPr>
          </a:p>
        </p:txBody>
      </p:sp>
      <p:sp>
        <p:nvSpPr>
          <p:cNvPr id="236" name="Google Shape;236;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26"/>
          <p:cNvSpPr txBox="1"/>
          <p:nvPr/>
        </p:nvSpPr>
        <p:spPr>
          <a:xfrm>
            <a:off x="539600" y="871100"/>
            <a:ext cx="8200200" cy="4279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                           				      </a:t>
            </a:r>
            <a:r>
              <a:rPr b="1" lang="en" sz="2400">
                <a:latin typeface="Lato"/>
                <a:ea typeface="Lato"/>
                <a:cs typeface="Lato"/>
                <a:sym typeface="Lato"/>
              </a:rPr>
              <a:t>Limitation</a:t>
            </a:r>
            <a:endParaRPr b="1" sz="2400">
              <a:latin typeface="Lato"/>
              <a:ea typeface="Lato"/>
              <a:cs typeface="Lato"/>
              <a:sym typeface="Lato"/>
            </a:endParaRPr>
          </a:p>
          <a:p>
            <a:pPr indent="0" lvl="0" marL="0" rtl="0" algn="l">
              <a:spcBef>
                <a:spcPts val="0"/>
              </a:spcBef>
              <a:spcAft>
                <a:spcPts val="0"/>
              </a:spcAft>
              <a:buNone/>
            </a:pPr>
            <a:r>
              <a:t/>
            </a:r>
            <a:endParaRPr b="1" sz="2200">
              <a:latin typeface="Lato"/>
              <a:ea typeface="Lato"/>
              <a:cs typeface="Lato"/>
              <a:sym typeface="Lato"/>
            </a:endParaRPr>
          </a:p>
          <a:p>
            <a:pPr indent="0" lvl="0" marL="0" rtl="0" algn="l">
              <a:spcBef>
                <a:spcPts val="0"/>
              </a:spcBef>
              <a:spcAft>
                <a:spcPts val="0"/>
              </a:spcAft>
              <a:buNone/>
            </a:pPr>
            <a:r>
              <a:t/>
            </a:r>
            <a:endParaRPr b="1" sz="2000">
              <a:latin typeface="Lato"/>
              <a:ea typeface="Lato"/>
              <a:cs typeface="Lato"/>
              <a:sym typeface="Lato"/>
            </a:endParaRPr>
          </a:p>
          <a:p>
            <a:pPr indent="0" lvl="0" marL="45720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solidFill>
                  <a:srgbClr val="FF0000"/>
                </a:solidFill>
                <a:latin typeface="Lato"/>
                <a:ea typeface="Lato"/>
                <a:cs typeface="Lato"/>
                <a:sym typeface="Lato"/>
              </a:rPr>
              <a:t>Did not implement</a:t>
            </a:r>
            <a:r>
              <a:rPr lang="en" sz="2000">
                <a:latin typeface="Lato"/>
                <a:ea typeface="Lato"/>
                <a:cs typeface="Lato"/>
                <a:sym typeface="Lato"/>
              </a:rPr>
              <a:t> their suggested methodology and evaluated it using any kind of performance metrics, let alone work on a </a:t>
            </a:r>
            <a:r>
              <a:rPr lang="en" sz="2000">
                <a:solidFill>
                  <a:srgbClr val="FF0000"/>
                </a:solidFill>
                <a:latin typeface="Lato"/>
                <a:ea typeface="Lato"/>
                <a:cs typeface="Lato"/>
                <a:sym typeface="Lato"/>
              </a:rPr>
              <a:t>specific attack signature</a:t>
            </a:r>
            <a:endParaRPr sz="2000">
              <a:solidFill>
                <a:srgbClr val="FF0000"/>
              </a:solidFill>
              <a:latin typeface="Lato"/>
              <a:ea typeface="Lato"/>
              <a:cs typeface="Lato"/>
              <a:sym typeface="Lato"/>
            </a:endParaRPr>
          </a:p>
          <a:p>
            <a:pPr indent="0" lvl="0" marL="45720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idx="4294967295" type="title"/>
          </p:nvPr>
        </p:nvSpPr>
        <p:spPr>
          <a:xfrm>
            <a:off x="2150250" y="224800"/>
            <a:ext cx="43914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Gap Analysis</a:t>
            </a:r>
            <a:endParaRPr/>
          </a:p>
        </p:txBody>
      </p:sp>
      <p:sp>
        <p:nvSpPr>
          <p:cNvPr id="243" name="Google Shape;243;p27"/>
          <p:cNvSpPr txBox="1"/>
          <p:nvPr/>
        </p:nvSpPr>
        <p:spPr>
          <a:xfrm>
            <a:off x="600550" y="1351225"/>
            <a:ext cx="8393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Using a general solution or detection mechanism for different types of attacks </a:t>
            </a:r>
            <a:endParaRPr>
              <a:latin typeface="Lato"/>
              <a:ea typeface="Lato"/>
              <a:cs typeface="Lato"/>
              <a:sym typeface="Lato"/>
            </a:endParaRPr>
          </a:p>
        </p:txBody>
      </p:sp>
      <p:sp>
        <p:nvSpPr>
          <p:cNvPr id="244" name="Google Shape;244;p27"/>
          <p:cNvSpPr txBox="1"/>
          <p:nvPr/>
        </p:nvSpPr>
        <p:spPr>
          <a:xfrm>
            <a:off x="619725" y="1951775"/>
            <a:ext cx="7935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Absence of attack specific detection mechanism</a:t>
            </a:r>
            <a:endParaRPr>
              <a:latin typeface="Lato"/>
              <a:ea typeface="Lato"/>
              <a:cs typeface="Lato"/>
              <a:sym typeface="Lato"/>
            </a:endParaRPr>
          </a:p>
        </p:txBody>
      </p:sp>
      <p:sp>
        <p:nvSpPr>
          <p:cNvPr id="245" name="Google Shape;245;p27"/>
          <p:cNvSpPr txBox="1"/>
          <p:nvPr/>
        </p:nvSpPr>
        <p:spPr>
          <a:xfrm>
            <a:off x="604050" y="2535750"/>
            <a:ext cx="7935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Some of the research works only proposed a methodology, did not even test their suggested method</a:t>
            </a:r>
            <a:endParaRPr>
              <a:latin typeface="Lato"/>
              <a:ea typeface="Lato"/>
              <a:cs typeface="Lato"/>
              <a:sym typeface="Lato"/>
            </a:endParaRPr>
          </a:p>
        </p:txBody>
      </p:sp>
      <p:sp>
        <p:nvSpPr>
          <p:cNvPr id="246" name="Google Shape;246;p27"/>
          <p:cNvSpPr txBox="1"/>
          <p:nvPr/>
        </p:nvSpPr>
        <p:spPr>
          <a:xfrm>
            <a:off x="626700" y="3222100"/>
            <a:ext cx="7935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None of these research works are related to multi-level protection in containerized environment</a:t>
            </a:r>
            <a:endParaRPr>
              <a:latin typeface="Lato"/>
              <a:ea typeface="Lato"/>
              <a:cs typeface="Lato"/>
              <a:sym typeface="Lato"/>
            </a:endParaRPr>
          </a:p>
        </p:txBody>
      </p:sp>
      <p:sp>
        <p:nvSpPr>
          <p:cNvPr id="247" name="Google Shape;247;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idx="4294967295" type="title"/>
          </p:nvPr>
        </p:nvSpPr>
        <p:spPr>
          <a:xfrm>
            <a:off x="1470900" y="231950"/>
            <a:ext cx="6734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Proposed Approach</a:t>
            </a:r>
            <a:endParaRPr/>
          </a:p>
        </p:txBody>
      </p:sp>
      <p:sp>
        <p:nvSpPr>
          <p:cNvPr id="253" name="Google Shape;253;p28"/>
          <p:cNvSpPr txBox="1"/>
          <p:nvPr/>
        </p:nvSpPr>
        <p:spPr>
          <a:xfrm>
            <a:off x="886525" y="1608600"/>
            <a:ext cx="7978500" cy="4002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highlight>
                  <a:srgbClr val="FFFFFF"/>
                </a:highlight>
                <a:latin typeface="Lato"/>
                <a:ea typeface="Lato"/>
                <a:cs typeface="Lato"/>
                <a:sym typeface="Lato"/>
              </a:rPr>
              <a:t>“To the mitigation of all the attack paths that finally leads to malicious code execution in container”</a:t>
            </a:r>
            <a:endParaRPr>
              <a:latin typeface="Lato"/>
              <a:ea typeface="Lato"/>
              <a:cs typeface="Lato"/>
              <a:sym typeface="Lato"/>
            </a:endParaRPr>
          </a:p>
        </p:txBody>
      </p:sp>
      <p:sp>
        <p:nvSpPr>
          <p:cNvPr id="254" name="Google Shape;254;p28"/>
          <p:cNvSpPr txBox="1"/>
          <p:nvPr/>
        </p:nvSpPr>
        <p:spPr>
          <a:xfrm>
            <a:off x="886550" y="2559450"/>
            <a:ext cx="797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Our solution focuses on:</a:t>
            </a:r>
            <a:r>
              <a:rPr lang="en">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High efficiency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High scalability</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Decent value of performance metrics (Precision, Recall, Accuracy and F1 score)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Must collect data (syscall features and activity log files) from different levels of container</a:t>
            </a:r>
            <a:endParaRPr>
              <a:latin typeface="Lato"/>
              <a:ea typeface="Lato"/>
              <a:cs typeface="Lato"/>
              <a:sym typeface="Lato"/>
            </a:endParaRPr>
          </a:p>
        </p:txBody>
      </p:sp>
      <p:sp>
        <p:nvSpPr>
          <p:cNvPr id="255" name="Google Shape;255;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idx="4294967295" type="title"/>
          </p:nvPr>
        </p:nvSpPr>
        <p:spPr>
          <a:xfrm>
            <a:off x="1714150" y="231950"/>
            <a:ext cx="6734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Proposed Approach</a:t>
            </a:r>
            <a:endParaRPr/>
          </a:p>
        </p:txBody>
      </p:sp>
      <p:sp>
        <p:nvSpPr>
          <p:cNvPr id="261" name="Google Shape;261;p29"/>
          <p:cNvSpPr txBox="1"/>
          <p:nvPr/>
        </p:nvSpPr>
        <p:spPr>
          <a:xfrm>
            <a:off x="2795375" y="4743300"/>
            <a:ext cx="37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Our proposed container monitoring system </a:t>
            </a:r>
            <a:endParaRPr b="1">
              <a:latin typeface="Lato"/>
              <a:ea typeface="Lato"/>
              <a:cs typeface="Lato"/>
              <a:sym typeface="Lato"/>
            </a:endParaRPr>
          </a:p>
        </p:txBody>
      </p:sp>
      <p:pic>
        <p:nvPicPr>
          <p:cNvPr id="262" name="Google Shape;262;p29"/>
          <p:cNvPicPr preferRelativeResize="0"/>
          <p:nvPr/>
        </p:nvPicPr>
        <p:blipFill>
          <a:blip r:embed="rId3">
            <a:alphaModFix/>
          </a:blip>
          <a:stretch>
            <a:fillRect/>
          </a:stretch>
        </p:blipFill>
        <p:spPr>
          <a:xfrm>
            <a:off x="2154375" y="1416875"/>
            <a:ext cx="4506538" cy="3421824"/>
          </a:xfrm>
          <a:prstGeom prst="rect">
            <a:avLst/>
          </a:prstGeom>
          <a:noFill/>
          <a:ln>
            <a:noFill/>
          </a:ln>
        </p:spPr>
      </p:pic>
      <p:cxnSp>
        <p:nvCxnSpPr>
          <p:cNvPr id="263" name="Google Shape;263;p29"/>
          <p:cNvCxnSpPr/>
          <p:nvPr/>
        </p:nvCxnSpPr>
        <p:spPr>
          <a:xfrm flipH="1">
            <a:off x="3781975" y="2230600"/>
            <a:ext cx="679200" cy="471900"/>
          </a:xfrm>
          <a:prstGeom prst="straightConnector1">
            <a:avLst/>
          </a:prstGeom>
          <a:noFill/>
          <a:ln cap="flat" cmpd="sng" w="19050">
            <a:solidFill>
              <a:srgbClr val="1C4587"/>
            </a:solidFill>
            <a:prstDash val="solid"/>
            <a:round/>
            <a:headEnd len="med" w="med" type="none"/>
            <a:tailEnd len="med" w="med" type="triangle"/>
          </a:ln>
        </p:spPr>
      </p:cxnSp>
      <p:cxnSp>
        <p:nvCxnSpPr>
          <p:cNvPr id="264" name="Google Shape;264;p29"/>
          <p:cNvCxnSpPr/>
          <p:nvPr/>
        </p:nvCxnSpPr>
        <p:spPr>
          <a:xfrm flipH="1" rot="10800000">
            <a:off x="1923175" y="3467475"/>
            <a:ext cx="1000800" cy="543300"/>
          </a:xfrm>
          <a:prstGeom prst="straightConnector1">
            <a:avLst/>
          </a:prstGeom>
          <a:noFill/>
          <a:ln cap="flat" cmpd="sng" w="19050">
            <a:solidFill>
              <a:srgbClr val="1C4587"/>
            </a:solidFill>
            <a:prstDash val="solid"/>
            <a:round/>
            <a:headEnd len="med" w="med" type="none"/>
            <a:tailEnd len="med" w="med" type="triangle"/>
          </a:ln>
        </p:spPr>
      </p:cxnSp>
      <p:cxnSp>
        <p:nvCxnSpPr>
          <p:cNvPr id="265" name="Google Shape;265;p29"/>
          <p:cNvCxnSpPr/>
          <p:nvPr/>
        </p:nvCxnSpPr>
        <p:spPr>
          <a:xfrm flipH="1" rot="10800000">
            <a:off x="1923175" y="3772275"/>
            <a:ext cx="1000800" cy="543300"/>
          </a:xfrm>
          <a:prstGeom prst="straightConnector1">
            <a:avLst/>
          </a:prstGeom>
          <a:noFill/>
          <a:ln cap="flat" cmpd="sng" w="19050">
            <a:solidFill>
              <a:srgbClr val="1C4587"/>
            </a:solidFill>
            <a:prstDash val="solid"/>
            <a:round/>
            <a:headEnd len="med" w="med" type="none"/>
            <a:tailEnd len="med" w="med" type="triangle"/>
          </a:ln>
        </p:spPr>
      </p:cxnSp>
      <p:sp>
        <p:nvSpPr>
          <p:cNvPr id="266" name="Google Shape;266;p29"/>
          <p:cNvSpPr/>
          <p:nvPr/>
        </p:nvSpPr>
        <p:spPr>
          <a:xfrm>
            <a:off x="6770425" y="3410225"/>
            <a:ext cx="121500" cy="1158300"/>
          </a:xfrm>
          <a:prstGeom prst="rightBrace">
            <a:avLst>
              <a:gd fmla="val 50000" name="adj1"/>
              <a:gd fmla="val 50000" name="adj2"/>
            </a:avLst>
          </a:prstGeom>
          <a:no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txBox="1"/>
          <p:nvPr/>
        </p:nvSpPr>
        <p:spPr>
          <a:xfrm>
            <a:off x="7001425" y="3552075"/>
            <a:ext cx="1165500" cy="8313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Reverse Engineering    tool</a:t>
            </a:r>
            <a:endParaRPr>
              <a:latin typeface="Lato"/>
              <a:ea typeface="Lato"/>
              <a:cs typeface="Lato"/>
              <a:sym typeface="Lato"/>
            </a:endParaRPr>
          </a:p>
        </p:txBody>
      </p:sp>
      <p:sp>
        <p:nvSpPr>
          <p:cNvPr id="268" name="Google Shape;268;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3"/>
                                        </p:tgtEl>
                                      </p:cBhvr>
                                    </p:animEffect>
                                    <p:set>
                                      <p:cBhvr>
                                        <p:cTn dur="1" fill="hold">
                                          <p:stCondLst>
                                            <p:cond delay="1000"/>
                                          </p:stCondLst>
                                        </p:cTn>
                                        <p:tgtEl>
                                          <p:spTgt spid="2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4"/>
                                        </p:tgtEl>
                                      </p:cBhvr>
                                    </p:animEffect>
                                    <p:set>
                                      <p:cBhvr>
                                        <p:cTn dur="1" fill="hold">
                                          <p:stCondLst>
                                            <p:cond delay="1000"/>
                                          </p:stCondLst>
                                        </p:cTn>
                                        <p:tgtEl>
                                          <p:spTgt spid="2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5"/>
                                        </p:tgtEl>
                                      </p:cBhvr>
                                    </p:animEffect>
                                    <p:set>
                                      <p:cBhvr>
                                        <p:cTn dur="1" fill="hold">
                                          <p:stCondLst>
                                            <p:cond delay="1000"/>
                                          </p:stCondLst>
                                        </p:cTn>
                                        <p:tgtEl>
                                          <p:spTgt spid="2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idx="4294967295" type="title"/>
          </p:nvPr>
        </p:nvSpPr>
        <p:spPr>
          <a:xfrm>
            <a:off x="1714150" y="2319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274" name="Google Shape;274;p30"/>
          <p:cNvSpPr txBox="1"/>
          <p:nvPr/>
        </p:nvSpPr>
        <p:spPr>
          <a:xfrm>
            <a:off x="2745375" y="893675"/>
            <a:ext cx="308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Lato"/>
                <a:ea typeface="Lato"/>
                <a:cs typeface="Lato"/>
                <a:sym typeface="Lato"/>
              </a:rPr>
              <a:t>                    Steps</a:t>
            </a:r>
            <a:endParaRPr b="1" sz="2200">
              <a:latin typeface="Lato"/>
              <a:ea typeface="Lato"/>
              <a:cs typeface="Lato"/>
              <a:sym typeface="Lato"/>
            </a:endParaRPr>
          </a:p>
        </p:txBody>
      </p:sp>
      <p:sp>
        <p:nvSpPr>
          <p:cNvPr id="275" name="Google Shape;275;p30"/>
          <p:cNvSpPr txBox="1"/>
          <p:nvPr/>
        </p:nvSpPr>
        <p:spPr>
          <a:xfrm>
            <a:off x="88600" y="1558550"/>
            <a:ext cx="3060000" cy="615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Simulate normal user activity on the    container based applications</a:t>
            </a:r>
            <a:endParaRPr>
              <a:latin typeface="Lato"/>
              <a:ea typeface="Lato"/>
              <a:cs typeface="Lato"/>
              <a:sym typeface="Lato"/>
            </a:endParaRPr>
          </a:p>
        </p:txBody>
      </p:sp>
      <p:sp>
        <p:nvSpPr>
          <p:cNvPr id="276" name="Google Shape;276;p30"/>
          <p:cNvSpPr/>
          <p:nvPr/>
        </p:nvSpPr>
        <p:spPr>
          <a:xfrm>
            <a:off x="1861100" y="2287775"/>
            <a:ext cx="278700" cy="364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txBox="1"/>
          <p:nvPr/>
        </p:nvSpPr>
        <p:spPr>
          <a:xfrm>
            <a:off x="1612600" y="2777750"/>
            <a:ext cx="3060000" cy="615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Collect container activities through syscall parameters and event logs</a:t>
            </a:r>
            <a:endParaRPr>
              <a:latin typeface="Lato"/>
              <a:ea typeface="Lato"/>
              <a:cs typeface="Lato"/>
              <a:sym typeface="Lato"/>
            </a:endParaRPr>
          </a:p>
        </p:txBody>
      </p:sp>
      <p:sp>
        <p:nvSpPr>
          <p:cNvPr id="278" name="Google Shape;278;p30"/>
          <p:cNvSpPr/>
          <p:nvPr/>
        </p:nvSpPr>
        <p:spPr>
          <a:xfrm>
            <a:off x="2927900" y="3506975"/>
            <a:ext cx="278700" cy="364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txBox="1"/>
          <p:nvPr/>
        </p:nvSpPr>
        <p:spPr>
          <a:xfrm>
            <a:off x="1612600" y="3996950"/>
            <a:ext cx="3060000" cy="4002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Syscall Filtering</a:t>
            </a:r>
            <a:endParaRPr>
              <a:latin typeface="Lato"/>
              <a:ea typeface="Lato"/>
              <a:cs typeface="Lato"/>
              <a:sym typeface="Lato"/>
            </a:endParaRPr>
          </a:p>
        </p:txBody>
      </p:sp>
      <p:sp>
        <p:nvSpPr>
          <p:cNvPr id="280" name="Google Shape;280;p30"/>
          <p:cNvSpPr txBox="1"/>
          <p:nvPr/>
        </p:nvSpPr>
        <p:spPr>
          <a:xfrm>
            <a:off x="5480325" y="3813050"/>
            <a:ext cx="3280200" cy="615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Designing syscall parameter blueprint   to </a:t>
            </a:r>
            <a:r>
              <a:rPr lang="en">
                <a:latin typeface="Lato"/>
                <a:ea typeface="Lato"/>
                <a:cs typeface="Lato"/>
                <a:sym typeface="Lato"/>
              </a:rPr>
              <a:t>detect</a:t>
            </a:r>
            <a:r>
              <a:rPr lang="en">
                <a:latin typeface="Lato"/>
                <a:ea typeface="Lato"/>
                <a:cs typeface="Lato"/>
                <a:sym typeface="Lato"/>
              </a:rPr>
              <a:t> malicious code injection</a:t>
            </a:r>
            <a:endParaRPr>
              <a:latin typeface="Lato"/>
              <a:ea typeface="Lato"/>
              <a:cs typeface="Lato"/>
              <a:sym typeface="Lato"/>
            </a:endParaRPr>
          </a:p>
        </p:txBody>
      </p:sp>
      <p:sp>
        <p:nvSpPr>
          <p:cNvPr id="281" name="Google Shape;281;p30"/>
          <p:cNvSpPr/>
          <p:nvPr/>
        </p:nvSpPr>
        <p:spPr>
          <a:xfrm>
            <a:off x="4899200" y="4022825"/>
            <a:ext cx="421800" cy="26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txBox="1"/>
          <p:nvPr/>
        </p:nvSpPr>
        <p:spPr>
          <a:xfrm>
            <a:off x="3336675" y="1543400"/>
            <a:ext cx="3060000" cy="615600"/>
          </a:xfrm>
          <a:prstGeom prst="rect">
            <a:avLst/>
          </a:prstGeom>
          <a:solidFill>
            <a:srgbClr val="D1D5DB"/>
          </a:solidFill>
          <a:ln cap="flat" cmpd="sng" w="3810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Simulate attack following the attack paths to inject malicious code</a:t>
            </a:r>
            <a:endParaRPr>
              <a:latin typeface="Lato"/>
              <a:ea typeface="Lato"/>
              <a:cs typeface="Lato"/>
              <a:sym typeface="Lato"/>
            </a:endParaRPr>
          </a:p>
        </p:txBody>
      </p:sp>
      <p:sp>
        <p:nvSpPr>
          <p:cNvPr id="283" name="Google Shape;283;p30"/>
          <p:cNvSpPr/>
          <p:nvPr/>
        </p:nvSpPr>
        <p:spPr>
          <a:xfrm>
            <a:off x="3994700" y="2287775"/>
            <a:ext cx="278700" cy="364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txBox="1"/>
          <p:nvPr/>
        </p:nvSpPr>
        <p:spPr>
          <a:xfrm>
            <a:off x="5470275" y="2686400"/>
            <a:ext cx="3280200" cy="615600"/>
          </a:xfrm>
          <a:prstGeom prst="rect">
            <a:avLst/>
          </a:prstGeom>
          <a:solidFill>
            <a:srgbClr val="D1D5DB"/>
          </a:solidFill>
          <a:ln cap="flat" cmpd="sng" w="38100">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Malicious code </a:t>
            </a:r>
            <a:r>
              <a:rPr lang="en">
                <a:latin typeface="Lato"/>
                <a:ea typeface="Lato"/>
                <a:cs typeface="Lato"/>
                <a:sym typeface="Lato"/>
              </a:rPr>
              <a:t>injection</a:t>
            </a:r>
            <a:r>
              <a:rPr lang="en">
                <a:latin typeface="Lato"/>
                <a:ea typeface="Lato"/>
                <a:cs typeface="Lato"/>
                <a:sym typeface="Lato"/>
              </a:rPr>
              <a:t> detection using the benign behaviour model</a:t>
            </a:r>
            <a:endParaRPr>
              <a:latin typeface="Lato"/>
              <a:ea typeface="Lato"/>
              <a:cs typeface="Lato"/>
              <a:sym typeface="Lato"/>
            </a:endParaRPr>
          </a:p>
        </p:txBody>
      </p:sp>
      <p:sp>
        <p:nvSpPr>
          <p:cNvPr id="285" name="Google Shape;285;p30"/>
          <p:cNvSpPr/>
          <p:nvPr/>
        </p:nvSpPr>
        <p:spPr>
          <a:xfrm>
            <a:off x="6906250" y="3412675"/>
            <a:ext cx="243000" cy="269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 Overview</a:t>
            </a:r>
            <a:endParaRPr/>
          </a:p>
        </p:txBody>
      </p:sp>
      <p:sp>
        <p:nvSpPr>
          <p:cNvPr id="292" name="Google Shape;292;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31"/>
          <p:cNvPicPr preferRelativeResize="0"/>
          <p:nvPr/>
        </p:nvPicPr>
        <p:blipFill>
          <a:blip r:embed="rId3">
            <a:alphaModFix/>
          </a:blip>
          <a:stretch>
            <a:fillRect/>
          </a:stretch>
        </p:blipFill>
        <p:spPr>
          <a:xfrm>
            <a:off x="505000" y="1029025"/>
            <a:ext cx="8063759" cy="3720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586250" y="625175"/>
            <a:ext cx="7688700" cy="5352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
              <a:t>Container Issues</a:t>
            </a:r>
            <a:endParaRPr/>
          </a:p>
        </p:txBody>
      </p:sp>
      <p:pic>
        <p:nvPicPr>
          <p:cNvPr id="98" name="Google Shape;98;p14"/>
          <p:cNvPicPr preferRelativeResize="0"/>
          <p:nvPr/>
        </p:nvPicPr>
        <p:blipFill>
          <a:blip r:embed="rId3">
            <a:alphaModFix/>
          </a:blip>
          <a:stretch>
            <a:fillRect/>
          </a:stretch>
        </p:blipFill>
        <p:spPr>
          <a:xfrm>
            <a:off x="2829225" y="1730150"/>
            <a:ext cx="6314772" cy="3413349"/>
          </a:xfrm>
          <a:prstGeom prst="rect">
            <a:avLst/>
          </a:prstGeom>
          <a:noFill/>
          <a:ln>
            <a:noFill/>
          </a:ln>
        </p:spPr>
      </p:pic>
      <p:sp>
        <p:nvSpPr>
          <p:cNvPr id="99" name="Google Shape;99;p14"/>
          <p:cNvSpPr txBox="1"/>
          <p:nvPr/>
        </p:nvSpPr>
        <p:spPr>
          <a:xfrm>
            <a:off x="4946725" y="4343100"/>
            <a:ext cx="3101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A temporary office built    with several containers  </a:t>
            </a:r>
            <a:endParaRPr sz="2000">
              <a:latin typeface="Lato"/>
              <a:ea typeface="Lato"/>
              <a:cs typeface="Lato"/>
              <a:sym typeface="Lato"/>
            </a:endParaRPr>
          </a:p>
        </p:txBody>
      </p:sp>
      <p:cxnSp>
        <p:nvCxnSpPr>
          <p:cNvPr id="100" name="Google Shape;100;p14"/>
          <p:cNvCxnSpPr/>
          <p:nvPr/>
        </p:nvCxnSpPr>
        <p:spPr>
          <a:xfrm flipH="1">
            <a:off x="2279925" y="4078150"/>
            <a:ext cx="2280000" cy="61200"/>
          </a:xfrm>
          <a:prstGeom prst="straightConnector1">
            <a:avLst/>
          </a:prstGeom>
          <a:noFill/>
          <a:ln cap="flat" cmpd="sng" w="19050">
            <a:solidFill>
              <a:schemeClr val="dk2"/>
            </a:solidFill>
            <a:prstDash val="solid"/>
            <a:round/>
            <a:headEnd len="med" w="med" type="none"/>
            <a:tailEnd len="med" w="med" type="triangle"/>
          </a:ln>
        </p:spPr>
      </p:cxnSp>
      <p:sp>
        <p:nvSpPr>
          <p:cNvPr id="101" name="Google Shape;101;p14"/>
          <p:cNvSpPr txBox="1"/>
          <p:nvPr/>
        </p:nvSpPr>
        <p:spPr>
          <a:xfrm>
            <a:off x="108525" y="3708550"/>
            <a:ext cx="2171400" cy="8004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Security measure</a:t>
            </a:r>
            <a:endParaRPr sz="2000">
              <a:latin typeface="Lato"/>
              <a:ea typeface="Lato"/>
              <a:cs typeface="Lato"/>
              <a:sym typeface="Lato"/>
            </a:endParaRPr>
          </a:p>
          <a:p>
            <a:pPr indent="0" lvl="0" marL="0" rtl="0" algn="l">
              <a:spcBef>
                <a:spcPts val="0"/>
              </a:spcBef>
              <a:spcAft>
                <a:spcPts val="0"/>
              </a:spcAft>
              <a:buNone/>
            </a:pPr>
            <a:r>
              <a:rPr lang="en" sz="2000">
                <a:latin typeface="Lato"/>
                <a:ea typeface="Lato"/>
                <a:cs typeface="Lato"/>
                <a:sym typeface="Lato"/>
              </a:rPr>
              <a:t>         (Door lock)</a:t>
            </a:r>
            <a:endParaRPr sz="2000">
              <a:latin typeface="Lato"/>
              <a:ea typeface="Lato"/>
              <a:cs typeface="Lato"/>
              <a:sym typeface="Lato"/>
            </a:endParaRPr>
          </a:p>
        </p:txBody>
      </p:sp>
      <p:sp>
        <p:nvSpPr>
          <p:cNvPr id="102" name="Google Shape;102;p14"/>
          <p:cNvSpPr txBox="1"/>
          <p:nvPr/>
        </p:nvSpPr>
        <p:spPr>
          <a:xfrm>
            <a:off x="586250" y="1122425"/>
            <a:ext cx="1172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03" name="Google Shape;10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idx="4294967295" type="title"/>
          </p:nvPr>
        </p:nvSpPr>
        <p:spPr>
          <a:xfrm>
            <a:off x="1714150" y="2319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299" name="Google Shape;299;p32"/>
          <p:cNvSpPr txBox="1"/>
          <p:nvPr/>
        </p:nvSpPr>
        <p:spPr>
          <a:xfrm>
            <a:off x="1580625" y="979450"/>
            <a:ext cx="5340000" cy="4002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Simulate normal user activity on the  container based applications</a:t>
            </a:r>
            <a:endParaRPr>
              <a:latin typeface="Lato"/>
              <a:ea typeface="Lato"/>
              <a:cs typeface="Lato"/>
              <a:sym typeface="Lato"/>
            </a:endParaRPr>
          </a:p>
        </p:txBody>
      </p:sp>
      <p:sp>
        <p:nvSpPr>
          <p:cNvPr id="300" name="Google Shape;300;p32"/>
          <p:cNvSpPr txBox="1"/>
          <p:nvPr/>
        </p:nvSpPr>
        <p:spPr>
          <a:xfrm>
            <a:off x="719275" y="1709975"/>
            <a:ext cx="8013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Have simulated 4 different container based applications(based on seed-ubuntu) </a:t>
            </a:r>
            <a:endParaRPr>
              <a:latin typeface="Lato"/>
              <a:ea typeface="Lato"/>
              <a:cs typeface="Lato"/>
              <a:sym typeface="Lato"/>
            </a:endParaRPr>
          </a:p>
          <a:p>
            <a:pPr indent="-317500" lvl="1" marL="914400" rtl="0" algn="l">
              <a:spcBef>
                <a:spcPts val="0"/>
              </a:spcBef>
              <a:spcAft>
                <a:spcPts val="0"/>
              </a:spcAft>
              <a:buSzPts val="1400"/>
              <a:buFont typeface="Lato"/>
              <a:buAutoNum type="alphaLcPeriod"/>
            </a:pPr>
            <a:r>
              <a:rPr lang="en">
                <a:latin typeface="Lato"/>
                <a:ea typeface="Lato"/>
                <a:cs typeface="Lato"/>
                <a:sym typeface="Lato"/>
              </a:rPr>
              <a:t>T</a:t>
            </a:r>
            <a:r>
              <a:rPr lang="en">
                <a:latin typeface="Lato"/>
                <a:ea typeface="Lato"/>
                <a:cs typeface="Lato"/>
                <a:sym typeface="Lato"/>
              </a:rPr>
              <a:t>o implement 4 different attacks(XSS, CSRF, SQLi and RBAC attack)</a:t>
            </a:r>
            <a:endParaRPr>
              <a:latin typeface="Lato"/>
              <a:ea typeface="Lato"/>
              <a:cs typeface="Lato"/>
              <a:sym typeface="Lato"/>
            </a:endParaRPr>
          </a:p>
          <a:p>
            <a:pPr indent="-317500" lvl="1" marL="914400" rtl="0" algn="l">
              <a:spcBef>
                <a:spcPts val="0"/>
              </a:spcBef>
              <a:spcAft>
                <a:spcPts val="0"/>
              </a:spcAft>
              <a:buSzPts val="1400"/>
              <a:buFont typeface="Lato"/>
              <a:buAutoNum type="alphaLcPeriod"/>
            </a:pPr>
            <a:r>
              <a:rPr lang="en">
                <a:latin typeface="Lato"/>
                <a:ea typeface="Lato"/>
                <a:cs typeface="Lato"/>
                <a:sym typeface="Lato"/>
              </a:rPr>
              <a:t>To generate data for benign activities</a:t>
            </a:r>
            <a:endParaRPr>
              <a:latin typeface="Lato"/>
              <a:ea typeface="Lato"/>
              <a:cs typeface="Lato"/>
              <a:sym typeface="Lato"/>
            </a:endParaRPr>
          </a:p>
        </p:txBody>
      </p:sp>
      <p:sp>
        <p:nvSpPr>
          <p:cNvPr id="301" name="Google Shape;301;p32"/>
          <p:cNvSpPr txBox="1"/>
          <p:nvPr/>
        </p:nvSpPr>
        <p:spPr>
          <a:xfrm>
            <a:off x="846650" y="3189250"/>
            <a:ext cx="7667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       Tools and platform we used for our </a:t>
            </a:r>
            <a:r>
              <a:rPr lang="en">
                <a:latin typeface="Lato"/>
                <a:ea typeface="Lato"/>
                <a:cs typeface="Lato"/>
                <a:sym typeface="Lato"/>
              </a:rPr>
              <a:t>simulation</a:t>
            </a:r>
            <a:r>
              <a:rPr lang="en">
                <a:latin typeface="Lato"/>
                <a:ea typeface="Lato"/>
                <a:cs typeface="Lato"/>
                <a:sym typeface="Lato"/>
              </a:rPr>
              <a:t> are: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Operating system</a:t>
            </a:r>
            <a:r>
              <a:rPr lang="en">
                <a:latin typeface="Lato"/>
                <a:ea typeface="Lato"/>
                <a:cs typeface="Lato"/>
                <a:sym typeface="Lato"/>
              </a:rPr>
              <a:t>: Seed Ubuntu 20.04</a:t>
            </a:r>
            <a:endParaRPr>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Local kubernetes orchestrator</a:t>
            </a:r>
            <a:r>
              <a:rPr lang="en">
                <a:latin typeface="Lato"/>
                <a:ea typeface="Lato"/>
                <a:cs typeface="Lato"/>
                <a:sym typeface="Lato"/>
              </a:rPr>
              <a:t>: Minikube v1.28.0 </a:t>
            </a:r>
            <a:endParaRPr>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Reverse engineering tools</a:t>
            </a:r>
            <a:r>
              <a:rPr lang="en">
                <a:latin typeface="Lato"/>
                <a:ea typeface="Lato"/>
                <a:cs typeface="Lato"/>
                <a:sym typeface="Lato"/>
              </a:rPr>
              <a:t>:  Strace, Sysdig, Minikube dashboard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02" name="Google Shape;302;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idx="4294967295" type="title"/>
          </p:nvPr>
        </p:nvSpPr>
        <p:spPr>
          <a:xfrm>
            <a:off x="1714150" y="2319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308" name="Google Shape;308;p33"/>
          <p:cNvSpPr txBox="1"/>
          <p:nvPr/>
        </p:nvSpPr>
        <p:spPr>
          <a:xfrm>
            <a:off x="1524925" y="912350"/>
            <a:ext cx="5525400" cy="400200"/>
          </a:xfrm>
          <a:prstGeom prst="rect">
            <a:avLst/>
          </a:prstGeom>
          <a:solidFill>
            <a:srgbClr val="D1D5DB"/>
          </a:solidFill>
          <a:ln cap="flat" cmpd="sng" w="3810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Simulate attack following the attack paths to inject malicious code</a:t>
            </a:r>
            <a:endParaRPr>
              <a:latin typeface="Lato"/>
              <a:ea typeface="Lato"/>
              <a:cs typeface="Lato"/>
              <a:sym typeface="Lato"/>
            </a:endParaRPr>
          </a:p>
        </p:txBody>
      </p:sp>
      <p:pic>
        <p:nvPicPr>
          <p:cNvPr id="309" name="Google Shape;309;p33"/>
          <p:cNvPicPr preferRelativeResize="0"/>
          <p:nvPr/>
        </p:nvPicPr>
        <p:blipFill>
          <a:blip r:embed="rId3">
            <a:alphaModFix/>
          </a:blip>
          <a:stretch>
            <a:fillRect/>
          </a:stretch>
        </p:blipFill>
        <p:spPr>
          <a:xfrm>
            <a:off x="179425" y="2197400"/>
            <a:ext cx="4225800" cy="2192136"/>
          </a:xfrm>
          <a:prstGeom prst="rect">
            <a:avLst/>
          </a:prstGeom>
          <a:noFill/>
          <a:ln>
            <a:noFill/>
          </a:ln>
        </p:spPr>
      </p:pic>
      <p:pic>
        <p:nvPicPr>
          <p:cNvPr id="310" name="Google Shape;310;p33"/>
          <p:cNvPicPr preferRelativeResize="0"/>
          <p:nvPr/>
        </p:nvPicPr>
        <p:blipFill>
          <a:blip r:embed="rId4">
            <a:alphaModFix/>
          </a:blip>
          <a:stretch>
            <a:fillRect/>
          </a:stretch>
        </p:blipFill>
        <p:spPr>
          <a:xfrm>
            <a:off x="4557625" y="2311925"/>
            <a:ext cx="4570724" cy="2077600"/>
          </a:xfrm>
          <a:prstGeom prst="rect">
            <a:avLst/>
          </a:prstGeom>
          <a:noFill/>
          <a:ln>
            <a:noFill/>
          </a:ln>
        </p:spPr>
      </p:pic>
      <p:sp>
        <p:nvSpPr>
          <p:cNvPr id="311" name="Google Shape;311;p33"/>
          <p:cNvSpPr txBox="1"/>
          <p:nvPr/>
        </p:nvSpPr>
        <p:spPr>
          <a:xfrm>
            <a:off x="1744800" y="4446525"/>
            <a:ext cx="11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CSRF attack</a:t>
            </a:r>
            <a:endParaRPr>
              <a:latin typeface="Lato"/>
              <a:ea typeface="Lato"/>
              <a:cs typeface="Lato"/>
              <a:sym typeface="Lato"/>
            </a:endParaRPr>
          </a:p>
        </p:txBody>
      </p:sp>
      <p:sp>
        <p:nvSpPr>
          <p:cNvPr id="312" name="Google Shape;312;p33"/>
          <p:cNvSpPr txBox="1"/>
          <p:nvPr/>
        </p:nvSpPr>
        <p:spPr>
          <a:xfrm>
            <a:off x="6165350" y="4434650"/>
            <a:ext cx="11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XSS</a:t>
            </a:r>
            <a:r>
              <a:rPr lang="en">
                <a:latin typeface="Lato"/>
                <a:ea typeface="Lato"/>
                <a:cs typeface="Lato"/>
                <a:sym typeface="Lato"/>
              </a:rPr>
              <a:t> attack</a:t>
            </a:r>
            <a:endParaRPr>
              <a:latin typeface="Lato"/>
              <a:ea typeface="Lato"/>
              <a:cs typeface="Lato"/>
              <a:sym typeface="Lato"/>
            </a:endParaRPr>
          </a:p>
        </p:txBody>
      </p:sp>
      <p:sp>
        <p:nvSpPr>
          <p:cNvPr id="313" name="Google Shape;313;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4"/>
          <p:cNvSpPr txBox="1"/>
          <p:nvPr>
            <p:ph idx="4294967295" type="title"/>
          </p:nvPr>
        </p:nvSpPr>
        <p:spPr>
          <a:xfrm>
            <a:off x="1714150" y="2319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319" name="Google Shape;319;p34"/>
          <p:cNvSpPr txBox="1"/>
          <p:nvPr/>
        </p:nvSpPr>
        <p:spPr>
          <a:xfrm>
            <a:off x="1524925" y="912350"/>
            <a:ext cx="5525400" cy="400200"/>
          </a:xfrm>
          <a:prstGeom prst="rect">
            <a:avLst/>
          </a:prstGeom>
          <a:solidFill>
            <a:srgbClr val="D1D5DB"/>
          </a:solidFill>
          <a:ln cap="flat" cmpd="sng" w="3810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Simulate attack following the attack paths to inject malicious code</a:t>
            </a:r>
            <a:endParaRPr>
              <a:latin typeface="Lato"/>
              <a:ea typeface="Lato"/>
              <a:cs typeface="Lato"/>
              <a:sym typeface="Lato"/>
            </a:endParaRPr>
          </a:p>
        </p:txBody>
      </p:sp>
      <p:pic>
        <p:nvPicPr>
          <p:cNvPr id="320" name="Google Shape;320;p34"/>
          <p:cNvPicPr preferRelativeResize="0"/>
          <p:nvPr/>
        </p:nvPicPr>
        <p:blipFill>
          <a:blip r:embed="rId3">
            <a:alphaModFix/>
          </a:blip>
          <a:stretch>
            <a:fillRect/>
          </a:stretch>
        </p:blipFill>
        <p:spPr>
          <a:xfrm>
            <a:off x="167750" y="2255550"/>
            <a:ext cx="4361350" cy="1447800"/>
          </a:xfrm>
          <a:prstGeom prst="rect">
            <a:avLst/>
          </a:prstGeom>
          <a:noFill/>
          <a:ln>
            <a:noFill/>
          </a:ln>
        </p:spPr>
      </p:pic>
      <p:sp>
        <p:nvSpPr>
          <p:cNvPr id="321" name="Google Shape;321;p34"/>
          <p:cNvSpPr txBox="1"/>
          <p:nvPr/>
        </p:nvSpPr>
        <p:spPr>
          <a:xfrm>
            <a:off x="8250325" y="3546075"/>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22" name="Google Shape;322;p34"/>
          <p:cNvPicPr preferRelativeResize="0"/>
          <p:nvPr/>
        </p:nvPicPr>
        <p:blipFill>
          <a:blip r:embed="rId4">
            <a:alphaModFix/>
          </a:blip>
          <a:stretch>
            <a:fillRect/>
          </a:stretch>
        </p:blipFill>
        <p:spPr>
          <a:xfrm>
            <a:off x="4751525" y="2052976"/>
            <a:ext cx="4206600" cy="2007850"/>
          </a:xfrm>
          <a:prstGeom prst="rect">
            <a:avLst/>
          </a:prstGeom>
          <a:noFill/>
          <a:ln>
            <a:noFill/>
          </a:ln>
        </p:spPr>
      </p:pic>
      <p:sp>
        <p:nvSpPr>
          <p:cNvPr id="323" name="Google Shape;323;p34"/>
          <p:cNvSpPr txBox="1"/>
          <p:nvPr/>
        </p:nvSpPr>
        <p:spPr>
          <a:xfrm>
            <a:off x="1744800" y="4446525"/>
            <a:ext cx="11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SQLi</a:t>
            </a:r>
            <a:r>
              <a:rPr lang="en">
                <a:latin typeface="Lato"/>
                <a:ea typeface="Lato"/>
                <a:cs typeface="Lato"/>
                <a:sym typeface="Lato"/>
              </a:rPr>
              <a:t> attack</a:t>
            </a:r>
            <a:endParaRPr>
              <a:latin typeface="Lato"/>
              <a:ea typeface="Lato"/>
              <a:cs typeface="Lato"/>
              <a:sym typeface="Lato"/>
            </a:endParaRPr>
          </a:p>
        </p:txBody>
      </p:sp>
      <p:sp>
        <p:nvSpPr>
          <p:cNvPr id="324" name="Google Shape;324;p34"/>
          <p:cNvSpPr txBox="1"/>
          <p:nvPr/>
        </p:nvSpPr>
        <p:spPr>
          <a:xfrm>
            <a:off x="6437050" y="4446525"/>
            <a:ext cx="11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RBAC</a:t>
            </a:r>
            <a:r>
              <a:rPr lang="en">
                <a:latin typeface="Lato"/>
                <a:ea typeface="Lato"/>
                <a:cs typeface="Lato"/>
                <a:sym typeface="Lato"/>
              </a:rPr>
              <a:t> attack</a:t>
            </a:r>
            <a:endParaRPr>
              <a:latin typeface="Lato"/>
              <a:ea typeface="Lato"/>
              <a:cs typeface="Lato"/>
              <a:sym typeface="Lato"/>
            </a:endParaRPr>
          </a:p>
        </p:txBody>
      </p:sp>
      <p:sp>
        <p:nvSpPr>
          <p:cNvPr id="325" name="Google Shape;325;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331" name="Google Shape;331;p35"/>
          <p:cNvSpPr txBox="1"/>
          <p:nvPr/>
        </p:nvSpPr>
        <p:spPr>
          <a:xfrm>
            <a:off x="1505375" y="759375"/>
            <a:ext cx="5715600" cy="4002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Collect container activities through syscall parameters and event logs</a:t>
            </a:r>
            <a:endParaRPr>
              <a:latin typeface="Lato"/>
              <a:ea typeface="Lato"/>
              <a:cs typeface="Lato"/>
              <a:sym typeface="Lato"/>
            </a:endParaRPr>
          </a:p>
        </p:txBody>
      </p:sp>
      <p:sp>
        <p:nvSpPr>
          <p:cNvPr id="332" name="Google Shape;332;p35"/>
          <p:cNvSpPr txBox="1"/>
          <p:nvPr/>
        </p:nvSpPr>
        <p:spPr>
          <a:xfrm>
            <a:off x="357450" y="1663700"/>
            <a:ext cx="2831100" cy="20319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Collect container activities expressed through different features of system calls like </a:t>
            </a:r>
            <a:r>
              <a:rPr lang="en" sz="2000">
                <a:solidFill>
                  <a:srgbClr val="FF0000"/>
                </a:solidFill>
                <a:latin typeface="Lato"/>
                <a:ea typeface="Lato"/>
                <a:cs typeface="Lato"/>
                <a:sym typeface="Lato"/>
              </a:rPr>
              <a:t>frequency, name and sequence</a:t>
            </a:r>
            <a:endParaRPr sz="2000">
              <a:solidFill>
                <a:srgbClr val="FF0000"/>
              </a:solidFill>
              <a:latin typeface="Lato"/>
              <a:ea typeface="Lato"/>
              <a:cs typeface="Lato"/>
              <a:sym typeface="Lato"/>
            </a:endParaRPr>
          </a:p>
        </p:txBody>
      </p:sp>
      <p:sp>
        <p:nvSpPr>
          <p:cNvPr id="333" name="Google Shape;333;p35"/>
          <p:cNvSpPr/>
          <p:nvPr/>
        </p:nvSpPr>
        <p:spPr>
          <a:xfrm>
            <a:off x="3224350" y="1451325"/>
            <a:ext cx="102000" cy="25236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4954500" y="3927425"/>
            <a:ext cx="102000" cy="11397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txBox="1"/>
          <p:nvPr/>
        </p:nvSpPr>
        <p:spPr>
          <a:xfrm>
            <a:off x="5119850" y="3725250"/>
            <a:ext cx="2831100" cy="14160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G</a:t>
            </a:r>
            <a:r>
              <a:rPr lang="en" sz="2000">
                <a:latin typeface="Lato"/>
                <a:ea typeface="Lato"/>
                <a:cs typeface="Lato"/>
                <a:sym typeface="Lato"/>
              </a:rPr>
              <a:t>ather </a:t>
            </a:r>
            <a:r>
              <a:rPr lang="en" sz="2000">
                <a:solidFill>
                  <a:srgbClr val="FF0000"/>
                </a:solidFill>
                <a:latin typeface="Lato"/>
                <a:ea typeface="Lato"/>
                <a:cs typeface="Lato"/>
                <a:sym typeface="Lato"/>
              </a:rPr>
              <a:t>event log files</a:t>
            </a:r>
            <a:r>
              <a:rPr lang="en" sz="2000">
                <a:latin typeface="Lato"/>
                <a:ea typeface="Lato"/>
                <a:cs typeface="Lato"/>
                <a:sym typeface="Lato"/>
              </a:rPr>
              <a:t> using </a:t>
            </a:r>
            <a:r>
              <a:rPr lang="en" sz="2000">
                <a:solidFill>
                  <a:srgbClr val="00FF00"/>
                </a:solidFill>
                <a:latin typeface="Lato"/>
                <a:ea typeface="Lato"/>
                <a:cs typeface="Lato"/>
                <a:sym typeface="Lato"/>
              </a:rPr>
              <a:t>minikube dashboard</a:t>
            </a:r>
            <a:r>
              <a:rPr lang="en" sz="2000">
                <a:latin typeface="Lato"/>
                <a:ea typeface="Lato"/>
                <a:cs typeface="Lato"/>
                <a:sym typeface="Lato"/>
              </a:rPr>
              <a:t> to  track user activity</a:t>
            </a:r>
            <a:endParaRPr sz="2000">
              <a:latin typeface="Lato"/>
              <a:ea typeface="Lato"/>
              <a:cs typeface="Lato"/>
              <a:sym typeface="Lato"/>
            </a:endParaRPr>
          </a:p>
        </p:txBody>
      </p:sp>
      <p:sp>
        <p:nvSpPr>
          <p:cNvPr id="336" name="Google Shape;336;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35"/>
          <p:cNvPicPr preferRelativeResize="0"/>
          <p:nvPr/>
        </p:nvPicPr>
        <p:blipFill>
          <a:blip r:embed="rId3">
            <a:alphaModFix/>
          </a:blip>
          <a:stretch>
            <a:fillRect/>
          </a:stretch>
        </p:blipFill>
        <p:spPr>
          <a:xfrm>
            <a:off x="3443374" y="1295391"/>
            <a:ext cx="1460725" cy="38481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343" name="Google Shape;343;p36"/>
          <p:cNvSpPr txBox="1"/>
          <p:nvPr/>
        </p:nvSpPr>
        <p:spPr>
          <a:xfrm>
            <a:off x="722825" y="794050"/>
            <a:ext cx="3624000" cy="492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Syscall Filtering</a:t>
            </a:r>
            <a:endParaRPr sz="2000">
              <a:latin typeface="Lato"/>
              <a:ea typeface="Lato"/>
              <a:cs typeface="Lato"/>
              <a:sym typeface="Lato"/>
            </a:endParaRPr>
          </a:p>
        </p:txBody>
      </p:sp>
      <p:sp>
        <p:nvSpPr>
          <p:cNvPr id="344" name="Google Shape;344;p36"/>
          <p:cNvSpPr txBox="1"/>
          <p:nvPr/>
        </p:nvSpPr>
        <p:spPr>
          <a:xfrm>
            <a:off x="5420925" y="794050"/>
            <a:ext cx="2071500" cy="492600"/>
          </a:xfrm>
          <a:prstGeom prst="rect">
            <a:avLst/>
          </a:prstGeom>
          <a:solidFill>
            <a:srgbClr val="D1D5DB"/>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Using Sequence</a:t>
            </a:r>
            <a:endParaRPr b="1" sz="2000">
              <a:latin typeface="Lato"/>
              <a:ea typeface="Lato"/>
              <a:cs typeface="Lato"/>
              <a:sym typeface="Lato"/>
            </a:endParaRPr>
          </a:p>
        </p:txBody>
      </p:sp>
      <p:sp>
        <p:nvSpPr>
          <p:cNvPr id="345" name="Google Shape;345;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36"/>
          <p:cNvPicPr preferRelativeResize="0"/>
          <p:nvPr/>
        </p:nvPicPr>
        <p:blipFill>
          <a:blip r:embed="rId3">
            <a:alphaModFix/>
          </a:blip>
          <a:stretch>
            <a:fillRect/>
          </a:stretch>
        </p:blipFill>
        <p:spPr>
          <a:xfrm>
            <a:off x="2502450" y="1854250"/>
            <a:ext cx="3377101" cy="3063408"/>
          </a:xfrm>
          <a:prstGeom prst="rect">
            <a:avLst/>
          </a:prstGeom>
          <a:noFill/>
          <a:ln>
            <a:noFill/>
          </a:ln>
        </p:spPr>
      </p:pic>
      <p:cxnSp>
        <p:nvCxnSpPr>
          <p:cNvPr id="347" name="Google Shape;347;p36"/>
          <p:cNvCxnSpPr>
            <a:stCxn id="343" idx="3"/>
            <a:endCxn id="344" idx="1"/>
          </p:cNvCxnSpPr>
          <p:nvPr/>
        </p:nvCxnSpPr>
        <p:spPr>
          <a:xfrm>
            <a:off x="4346825" y="1040350"/>
            <a:ext cx="10740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7"/>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353" name="Google Shape;353;p37"/>
          <p:cNvSpPr txBox="1"/>
          <p:nvPr/>
        </p:nvSpPr>
        <p:spPr>
          <a:xfrm>
            <a:off x="428950" y="155855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Lato"/>
              <a:ea typeface="Lato"/>
              <a:cs typeface="Lato"/>
              <a:sym typeface="Lato"/>
            </a:endParaRPr>
          </a:p>
        </p:txBody>
      </p:sp>
      <p:sp>
        <p:nvSpPr>
          <p:cNvPr id="354" name="Google Shape;354;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37"/>
          <p:cNvSpPr txBox="1"/>
          <p:nvPr/>
        </p:nvSpPr>
        <p:spPr>
          <a:xfrm>
            <a:off x="722825" y="794050"/>
            <a:ext cx="3624000" cy="492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Syscall Filtering</a:t>
            </a:r>
            <a:endParaRPr sz="2000">
              <a:latin typeface="Lato"/>
              <a:ea typeface="Lato"/>
              <a:cs typeface="Lato"/>
              <a:sym typeface="Lato"/>
            </a:endParaRPr>
          </a:p>
        </p:txBody>
      </p:sp>
      <p:sp>
        <p:nvSpPr>
          <p:cNvPr id="356" name="Google Shape;356;p37"/>
          <p:cNvSpPr txBox="1"/>
          <p:nvPr/>
        </p:nvSpPr>
        <p:spPr>
          <a:xfrm>
            <a:off x="5420925" y="794050"/>
            <a:ext cx="2143200" cy="492600"/>
          </a:xfrm>
          <a:prstGeom prst="rect">
            <a:avLst/>
          </a:prstGeom>
          <a:solidFill>
            <a:srgbClr val="D1D5DB"/>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Using Frequency</a:t>
            </a:r>
            <a:endParaRPr b="1" sz="2000">
              <a:latin typeface="Lato"/>
              <a:ea typeface="Lato"/>
              <a:cs typeface="Lato"/>
              <a:sym typeface="Lato"/>
            </a:endParaRPr>
          </a:p>
        </p:txBody>
      </p:sp>
      <p:cxnSp>
        <p:nvCxnSpPr>
          <p:cNvPr id="357" name="Google Shape;357;p37"/>
          <p:cNvCxnSpPr>
            <a:stCxn id="355" idx="3"/>
            <a:endCxn id="356" idx="1"/>
          </p:cNvCxnSpPr>
          <p:nvPr/>
        </p:nvCxnSpPr>
        <p:spPr>
          <a:xfrm>
            <a:off x="4346825" y="1040350"/>
            <a:ext cx="1074000" cy="0"/>
          </a:xfrm>
          <a:prstGeom prst="straightConnector1">
            <a:avLst/>
          </a:prstGeom>
          <a:noFill/>
          <a:ln cap="flat" cmpd="sng" w="19050">
            <a:solidFill>
              <a:schemeClr val="dk2"/>
            </a:solidFill>
            <a:prstDash val="solid"/>
            <a:round/>
            <a:headEnd len="med" w="med" type="none"/>
            <a:tailEnd len="med" w="med" type="triangle"/>
          </a:ln>
        </p:spPr>
      </p:cxnSp>
      <p:pic>
        <p:nvPicPr>
          <p:cNvPr id="358" name="Google Shape;358;p37"/>
          <p:cNvPicPr preferRelativeResize="0"/>
          <p:nvPr/>
        </p:nvPicPr>
        <p:blipFill>
          <a:blip r:embed="rId3">
            <a:alphaModFix/>
          </a:blip>
          <a:stretch>
            <a:fillRect/>
          </a:stretch>
        </p:blipFill>
        <p:spPr>
          <a:xfrm>
            <a:off x="2973450" y="1989625"/>
            <a:ext cx="3197103" cy="2879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1000"/>
                                        <p:tgtEl>
                                          <p:spTgt spid="3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000"/>
                                        <p:tgtEl>
                                          <p:spTgt spid="3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idx="4294967295" type="title"/>
          </p:nvPr>
        </p:nvSpPr>
        <p:spPr>
          <a:xfrm>
            <a:off x="20261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364" name="Google Shape;364;p38"/>
          <p:cNvSpPr txBox="1"/>
          <p:nvPr/>
        </p:nvSpPr>
        <p:spPr>
          <a:xfrm>
            <a:off x="2627825" y="794050"/>
            <a:ext cx="3720900" cy="492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Syscall Filtering</a:t>
            </a:r>
            <a:endParaRPr sz="2000">
              <a:latin typeface="Lato"/>
              <a:ea typeface="Lato"/>
              <a:cs typeface="Lato"/>
              <a:sym typeface="Lato"/>
            </a:endParaRPr>
          </a:p>
        </p:txBody>
      </p:sp>
      <p:sp>
        <p:nvSpPr>
          <p:cNvPr id="365" name="Google Shape;365;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6" name="Google Shape;366;p38"/>
          <p:cNvPicPr preferRelativeResize="0"/>
          <p:nvPr/>
        </p:nvPicPr>
        <p:blipFill>
          <a:blip r:embed="rId3">
            <a:alphaModFix/>
          </a:blip>
          <a:stretch>
            <a:fillRect/>
          </a:stretch>
        </p:blipFill>
        <p:spPr>
          <a:xfrm>
            <a:off x="3212463" y="1455750"/>
            <a:ext cx="2719076" cy="35311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9"/>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372" name="Google Shape;372;p39"/>
          <p:cNvSpPr txBox="1"/>
          <p:nvPr/>
        </p:nvSpPr>
        <p:spPr>
          <a:xfrm>
            <a:off x="386075" y="738825"/>
            <a:ext cx="8429100" cy="492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a:t>
            </a:r>
            <a:r>
              <a:rPr lang="en" sz="2000">
                <a:latin typeface="Lato"/>
                <a:ea typeface="Lato"/>
                <a:cs typeface="Lato"/>
                <a:sym typeface="Lato"/>
              </a:rPr>
              <a:t>Designing syscall parameter blueprint  to detect malicious code injection</a:t>
            </a:r>
            <a:endParaRPr sz="2000">
              <a:latin typeface="Lato"/>
              <a:ea typeface="Lato"/>
              <a:cs typeface="Lato"/>
              <a:sym typeface="Lato"/>
            </a:endParaRPr>
          </a:p>
        </p:txBody>
      </p:sp>
      <p:sp>
        <p:nvSpPr>
          <p:cNvPr id="373" name="Google Shape;373;p39"/>
          <p:cNvSpPr txBox="1"/>
          <p:nvPr/>
        </p:nvSpPr>
        <p:spPr>
          <a:xfrm>
            <a:off x="3108175" y="1701575"/>
            <a:ext cx="32691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Sequence Standardization</a:t>
            </a:r>
            <a:endParaRPr b="1" sz="2000">
              <a:latin typeface="Lato"/>
              <a:ea typeface="Lato"/>
              <a:cs typeface="Lato"/>
              <a:sym typeface="Lato"/>
            </a:endParaRPr>
          </a:p>
        </p:txBody>
      </p:sp>
      <p:pic>
        <p:nvPicPr>
          <p:cNvPr id="374" name="Google Shape;374;p39"/>
          <p:cNvPicPr preferRelativeResize="0"/>
          <p:nvPr/>
        </p:nvPicPr>
        <p:blipFill>
          <a:blip r:embed="rId3">
            <a:alphaModFix/>
          </a:blip>
          <a:stretch>
            <a:fillRect/>
          </a:stretch>
        </p:blipFill>
        <p:spPr>
          <a:xfrm>
            <a:off x="2728900" y="2289875"/>
            <a:ext cx="3971925" cy="2133600"/>
          </a:xfrm>
          <a:prstGeom prst="rect">
            <a:avLst/>
          </a:prstGeom>
          <a:noFill/>
          <a:ln>
            <a:noFill/>
          </a:ln>
        </p:spPr>
      </p:pic>
      <p:sp>
        <p:nvSpPr>
          <p:cNvPr id="375" name="Google Shape;375;p39"/>
          <p:cNvSpPr txBox="1"/>
          <p:nvPr/>
        </p:nvSpPr>
        <p:spPr>
          <a:xfrm>
            <a:off x="2938800" y="1671575"/>
            <a:ext cx="35175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Frequency</a:t>
            </a:r>
            <a:r>
              <a:rPr b="1" lang="en" sz="2000">
                <a:latin typeface="Lato"/>
                <a:ea typeface="Lato"/>
                <a:cs typeface="Lato"/>
                <a:sym typeface="Lato"/>
              </a:rPr>
              <a:t> Standardization</a:t>
            </a:r>
            <a:endParaRPr b="1" sz="2000">
              <a:latin typeface="Lato"/>
              <a:ea typeface="Lato"/>
              <a:cs typeface="Lato"/>
              <a:sym typeface="Lato"/>
            </a:endParaRPr>
          </a:p>
        </p:txBody>
      </p:sp>
      <p:pic>
        <p:nvPicPr>
          <p:cNvPr id="376" name="Google Shape;376;p39"/>
          <p:cNvPicPr preferRelativeResize="0"/>
          <p:nvPr/>
        </p:nvPicPr>
        <p:blipFill>
          <a:blip r:embed="rId4">
            <a:alphaModFix/>
          </a:blip>
          <a:stretch>
            <a:fillRect/>
          </a:stretch>
        </p:blipFill>
        <p:spPr>
          <a:xfrm>
            <a:off x="2690300" y="2294625"/>
            <a:ext cx="3914775" cy="2124075"/>
          </a:xfrm>
          <a:prstGeom prst="rect">
            <a:avLst/>
          </a:prstGeom>
          <a:noFill/>
          <a:ln>
            <a:noFill/>
          </a:ln>
        </p:spPr>
      </p:pic>
      <p:sp>
        <p:nvSpPr>
          <p:cNvPr id="377" name="Google Shape;377;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39"/>
          <p:cNvSpPr txBox="1"/>
          <p:nvPr/>
        </p:nvSpPr>
        <p:spPr>
          <a:xfrm>
            <a:off x="2938800" y="1671575"/>
            <a:ext cx="35175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Lato"/>
                <a:ea typeface="Lato"/>
                <a:cs typeface="Lato"/>
                <a:sym typeface="Lato"/>
              </a:rPr>
              <a:t>       Monitoring Event logs</a:t>
            </a:r>
            <a:endParaRPr b="1" sz="2000">
              <a:latin typeface="Lato"/>
              <a:ea typeface="Lato"/>
              <a:cs typeface="Lato"/>
              <a:sym typeface="Lato"/>
            </a:endParaRPr>
          </a:p>
        </p:txBody>
      </p:sp>
      <p:pic>
        <p:nvPicPr>
          <p:cNvPr id="379" name="Google Shape;379;p39"/>
          <p:cNvPicPr preferRelativeResize="0"/>
          <p:nvPr/>
        </p:nvPicPr>
        <p:blipFill>
          <a:blip r:embed="rId5">
            <a:alphaModFix/>
          </a:blip>
          <a:stretch>
            <a:fillRect/>
          </a:stretch>
        </p:blipFill>
        <p:spPr>
          <a:xfrm>
            <a:off x="2280625" y="2294625"/>
            <a:ext cx="4654226" cy="226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1000"/>
                                        <p:tgtEl>
                                          <p:spTgt spid="3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1000"/>
                                        <p:tgtEl>
                                          <p:spTgt spid="3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1000"/>
                                        <p:tgtEl>
                                          <p:spTgt spid="3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1000"/>
                                        <p:tgtEl>
                                          <p:spTgt spid="3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385" name="Google Shape;385;p40"/>
          <p:cNvSpPr txBox="1"/>
          <p:nvPr/>
        </p:nvSpPr>
        <p:spPr>
          <a:xfrm>
            <a:off x="3188600" y="1332225"/>
            <a:ext cx="19875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386" name="Google Shape;386;p40"/>
          <p:cNvSpPr/>
          <p:nvPr/>
        </p:nvSpPr>
        <p:spPr>
          <a:xfrm>
            <a:off x="378925" y="2968050"/>
            <a:ext cx="629100" cy="579000"/>
          </a:xfrm>
          <a:prstGeom prst="rect">
            <a:avLst/>
          </a:prstGeom>
          <a:solidFill>
            <a:schemeClr val="lt2"/>
          </a:solid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txBox="1"/>
          <p:nvPr/>
        </p:nvSpPr>
        <p:spPr>
          <a:xfrm>
            <a:off x="293125" y="3057450"/>
            <a:ext cx="3017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t>
            </a:r>
            <a:r>
              <a:rPr baseline="-25000" lang="en">
                <a:latin typeface="Lato"/>
                <a:ea typeface="Lato"/>
                <a:cs typeface="Lato"/>
                <a:sym typeface="Lato"/>
              </a:rPr>
              <a:t>1</a:t>
            </a:r>
            <a:r>
              <a:rPr lang="en">
                <a:latin typeface="Lato"/>
                <a:ea typeface="Lato"/>
                <a:cs typeface="Lato"/>
                <a:sym typeface="Lato"/>
              </a:rPr>
              <a:t>-S</a:t>
            </a:r>
            <a:r>
              <a:rPr baseline="-25000" lang="en">
                <a:latin typeface="Lato"/>
                <a:ea typeface="Lato"/>
                <a:cs typeface="Lato"/>
                <a:sym typeface="Lato"/>
              </a:rPr>
              <a:t>2</a:t>
            </a:r>
            <a:r>
              <a:rPr lang="en">
                <a:latin typeface="Lato"/>
                <a:ea typeface="Lato"/>
                <a:cs typeface="Lato"/>
                <a:sym typeface="Lato"/>
              </a:rPr>
              <a:t>-S</a:t>
            </a:r>
            <a:r>
              <a:rPr baseline="-25000" lang="en">
                <a:latin typeface="Lato"/>
                <a:ea typeface="Lato"/>
                <a:cs typeface="Lato"/>
                <a:sym typeface="Lato"/>
              </a:rPr>
              <a:t>3</a:t>
            </a:r>
            <a:r>
              <a:rPr lang="en">
                <a:latin typeface="Lato"/>
                <a:ea typeface="Lato"/>
                <a:cs typeface="Lato"/>
                <a:sym typeface="Lato"/>
              </a:rPr>
              <a:t>-S</a:t>
            </a:r>
            <a:r>
              <a:rPr baseline="-25000" lang="en">
                <a:latin typeface="Lato"/>
                <a:ea typeface="Lato"/>
                <a:cs typeface="Lato"/>
                <a:sym typeface="Lato"/>
              </a:rPr>
              <a:t>4</a:t>
            </a:r>
            <a:r>
              <a:rPr lang="en">
                <a:latin typeface="Lato"/>
                <a:ea typeface="Lato"/>
                <a:cs typeface="Lato"/>
                <a:sym typeface="Lato"/>
              </a:rPr>
              <a:t>-S</a:t>
            </a:r>
            <a:r>
              <a:rPr baseline="-25000" lang="en">
                <a:latin typeface="Lato"/>
                <a:ea typeface="Lato"/>
                <a:cs typeface="Lato"/>
                <a:sym typeface="Lato"/>
              </a:rPr>
              <a:t>5</a:t>
            </a:r>
            <a:r>
              <a:rPr lang="en">
                <a:latin typeface="Lato"/>
                <a:ea typeface="Lato"/>
                <a:cs typeface="Lato"/>
                <a:sym typeface="Lato"/>
              </a:rPr>
              <a:t>-S</a:t>
            </a:r>
            <a:r>
              <a:rPr baseline="-25000" lang="en">
                <a:latin typeface="Lato"/>
                <a:ea typeface="Lato"/>
                <a:cs typeface="Lato"/>
                <a:sym typeface="Lato"/>
              </a:rPr>
              <a:t>6</a:t>
            </a:r>
            <a:r>
              <a:rPr lang="en">
                <a:latin typeface="Lato"/>
                <a:ea typeface="Lato"/>
                <a:cs typeface="Lato"/>
                <a:sym typeface="Lato"/>
              </a:rPr>
              <a:t>-S</a:t>
            </a:r>
            <a:r>
              <a:rPr baseline="-25000" lang="en">
                <a:latin typeface="Lato"/>
                <a:ea typeface="Lato"/>
                <a:cs typeface="Lato"/>
                <a:sym typeface="Lato"/>
              </a:rPr>
              <a:t>7</a:t>
            </a:r>
            <a:r>
              <a:rPr lang="en">
                <a:latin typeface="Lato"/>
                <a:ea typeface="Lato"/>
                <a:cs typeface="Lato"/>
                <a:sym typeface="Lato"/>
              </a:rPr>
              <a:t>-S</a:t>
            </a:r>
            <a:r>
              <a:rPr baseline="-25000" lang="en">
                <a:latin typeface="Lato"/>
                <a:ea typeface="Lato"/>
                <a:cs typeface="Lato"/>
                <a:sym typeface="Lato"/>
              </a:rPr>
              <a:t>8</a:t>
            </a:r>
            <a:r>
              <a:rPr lang="en">
                <a:latin typeface="Lato"/>
                <a:ea typeface="Lato"/>
                <a:cs typeface="Lato"/>
                <a:sym typeface="Lato"/>
              </a:rPr>
              <a:t>-S</a:t>
            </a:r>
            <a:r>
              <a:rPr baseline="-25000" lang="en">
                <a:latin typeface="Lato"/>
                <a:ea typeface="Lato"/>
                <a:cs typeface="Lato"/>
                <a:sym typeface="Lato"/>
              </a:rPr>
              <a:t>9</a:t>
            </a:r>
            <a:r>
              <a:rPr lang="en">
                <a:latin typeface="Lato"/>
                <a:ea typeface="Lato"/>
                <a:cs typeface="Lato"/>
                <a:sym typeface="Lato"/>
              </a:rPr>
              <a:t>-S</a:t>
            </a:r>
            <a:r>
              <a:rPr baseline="-25000" lang="en">
                <a:latin typeface="Lato"/>
                <a:ea typeface="Lato"/>
                <a:cs typeface="Lato"/>
                <a:sym typeface="Lato"/>
              </a:rPr>
              <a:t>10</a:t>
            </a:r>
            <a:r>
              <a:rPr lang="en">
                <a:latin typeface="Lato"/>
                <a:ea typeface="Lato"/>
                <a:cs typeface="Lato"/>
                <a:sym typeface="Lato"/>
              </a:rPr>
              <a:t>-S</a:t>
            </a:r>
            <a:r>
              <a:rPr baseline="-25000" lang="en">
                <a:latin typeface="Lato"/>
                <a:ea typeface="Lato"/>
                <a:cs typeface="Lato"/>
                <a:sym typeface="Lato"/>
              </a:rPr>
              <a:t>11</a:t>
            </a:r>
            <a:r>
              <a:rPr lang="en">
                <a:latin typeface="Lato"/>
                <a:ea typeface="Lato"/>
                <a:cs typeface="Lato"/>
                <a:sym typeface="Lato"/>
              </a:rPr>
              <a:t> … S</a:t>
            </a:r>
            <a:r>
              <a:rPr baseline="-25000" lang="en">
                <a:latin typeface="Lato"/>
                <a:ea typeface="Lato"/>
                <a:cs typeface="Lato"/>
                <a:sym typeface="Lato"/>
              </a:rPr>
              <a:t>n</a:t>
            </a:r>
            <a:endParaRPr baseline="-25000">
              <a:latin typeface="Lato"/>
              <a:ea typeface="Lato"/>
              <a:cs typeface="Lato"/>
              <a:sym typeface="Lato"/>
            </a:endParaRPr>
          </a:p>
        </p:txBody>
      </p:sp>
      <p:sp>
        <p:nvSpPr>
          <p:cNvPr id="388" name="Google Shape;388;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40"/>
          <p:cNvSpPr txBox="1"/>
          <p:nvPr/>
        </p:nvSpPr>
        <p:spPr>
          <a:xfrm>
            <a:off x="386075" y="662625"/>
            <a:ext cx="8429100" cy="492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395" name="Google Shape;395;p41"/>
          <p:cNvSpPr/>
          <p:nvPr/>
        </p:nvSpPr>
        <p:spPr>
          <a:xfrm>
            <a:off x="378925" y="2968050"/>
            <a:ext cx="629100" cy="579000"/>
          </a:xfrm>
          <a:prstGeom prst="rect">
            <a:avLst/>
          </a:prstGeom>
          <a:solidFill>
            <a:schemeClr val="lt2"/>
          </a:solid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txBox="1"/>
          <p:nvPr/>
        </p:nvSpPr>
        <p:spPr>
          <a:xfrm>
            <a:off x="293125" y="3057450"/>
            <a:ext cx="3017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t>
            </a:r>
            <a:r>
              <a:rPr baseline="-25000" lang="en">
                <a:latin typeface="Lato"/>
                <a:ea typeface="Lato"/>
                <a:cs typeface="Lato"/>
                <a:sym typeface="Lato"/>
              </a:rPr>
              <a:t>1</a:t>
            </a:r>
            <a:r>
              <a:rPr lang="en">
                <a:latin typeface="Lato"/>
                <a:ea typeface="Lato"/>
                <a:cs typeface="Lato"/>
                <a:sym typeface="Lato"/>
              </a:rPr>
              <a:t>-S</a:t>
            </a:r>
            <a:r>
              <a:rPr baseline="-25000" lang="en">
                <a:latin typeface="Lato"/>
                <a:ea typeface="Lato"/>
                <a:cs typeface="Lato"/>
                <a:sym typeface="Lato"/>
              </a:rPr>
              <a:t>2</a:t>
            </a:r>
            <a:r>
              <a:rPr lang="en">
                <a:latin typeface="Lato"/>
                <a:ea typeface="Lato"/>
                <a:cs typeface="Lato"/>
                <a:sym typeface="Lato"/>
              </a:rPr>
              <a:t>-S</a:t>
            </a:r>
            <a:r>
              <a:rPr baseline="-25000" lang="en">
                <a:latin typeface="Lato"/>
                <a:ea typeface="Lato"/>
                <a:cs typeface="Lato"/>
                <a:sym typeface="Lato"/>
              </a:rPr>
              <a:t>3</a:t>
            </a:r>
            <a:r>
              <a:rPr lang="en">
                <a:latin typeface="Lato"/>
                <a:ea typeface="Lato"/>
                <a:cs typeface="Lato"/>
                <a:sym typeface="Lato"/>
              </a:rPr>
              <a:t>-S</a:t>
            </a:r>
            <a:r>
              <a:rPr baseline="-25000" lang="en">
                <a:latin typeface="Lato"/>
                <a:ea typeface="Lato"/>
                <a:cs typeface="Lato"/>
                <a:sym typeface="Lato"/>
              </a:rPr>
              <a:t>4</a:t>
            </a:r>
            <a:r>
              <a:rPr lang="en">
                <a:latin typeface="Lato"/>
                <a:ea typeface="Lato"/>
                <a:cs typeface="Lato"/>
                <a:sym typeface="Lato"/>
              </a:rPr>
              <a:t>-S</a:t>
            </a:r>
            <a:r>
              <a:rPr baseline="-25000" lang="en">
                <a:latin typeface="Lato"/>
                <a:ea typeface="Lato"/>
                <a:cs typeface="Lato"/>
                <a:sym typeface="Lato"/>
              </a:rPr>
              <a:t>5</a:t>
            </a:r>
            <a:r>
              <a:rPr lang="en">
                <a:latin typeface="Lato"/>
                <a:ea typeface="Lato"/>
                <a:cs typeface="Lato"/>
                <a:sym typeface="Lato"/>
              </a:rPr>
              <a:t>-S</a:t>
            </a:r>
            <a:r>
              <a:rPr baseline="-25000" lang="en">
                <a:latin typeface="Lato"/>
                <a:ea typeface="Lato"/>
                <a:cs typeface="Lato"/>
                <a:sym typeface="Lato"/>
              </a:rPr>
              <a:t>6</a:t>
            </a:r>
            <a:r>
              <a:rPr lang="en">
                <a:latin typeface="Lato"/>
                <a:ea typeface="Lato"/>
                <a:cs typeface="Lato"/>
                <a:sym typeface="Lato"/>
              </a:rPr>
              <a:t>-S</a:t>
            </a:r>
            <a:r>
              <a:rPr baseline="-25000" lang="en">
                <a:latin typeface="Lato"/>
                <a:ea typeface="Lato"/>
                <a:cs typeface="Lato"/>
                <a:sym typeface="Lato"/>
              </a:rPr>
              <a:t>7</a:t>
            </a:r>
            <a:r>
              <a:rPr lang="en">
                <a:latin typeface="Lato"/>
                <a:ea typeface="Lato"/>
                <a:cs typeface="Lato"/>
                <a:sym typeface="Lato"/>
              </a:rPr>
              <a:t>-S</a:t>
            </a:r>
            <a:r>
              <a:rPr baseline="-25000" lang="en">
                <a:latin typeface="Lato"/>
                <a:ea typeface="Lato"/>
                <a:cs typeface="Lato"/>
                <a:sym typeface="Lato"/>
              </a:rPr>
              <a:t>8</a:t>
            </a:r>
            <a:r>
              <a:rPr lang="en">
                <a:latin typeface="Lato"/>
                <a:ea typeface="Lato"/>
                <a:cs typeface="Lato"/>
                <a:sym typeface="Lato"/>
              </a:rPr>
              <a:t>-S</a:t>
            </a:r>
            <a:r>
              <a:rPr baseline="-25000" lang="en">
                <a:latin typeface="Lato"/>
                <a:ea typeface="Lato"/>
                <a:cs typeface="Lato"/>
                <a:sym typeface="Lato"/>
              </a:rPr>
              <a:t>9</a:t>
            </a:r>
            <a:r>
              <a:rPr lang="en">
                <a:latin typeface="Lato"/>
                <a:ea typeface="Lato"/>
                <a:cs typeface="Lato"/>
                <a:sym typeface="Lato"/>
              </a:rPr>
              <a:t>-S</a:t>
            </a:r>
            <a:r>
              <a:rPr baseline="-25000" lang="en">
                <a:latin typeface="Lato"/>
                <a:ea typeface="Lato"/>
                <a:cs typeface="Lato"/>
                <a:sym typeface="Lato"/>
              </a:rPr>
              <a:t>10</a:t>
            </a:r>
            <a:r>
              <a:rPr lang="en">
                <a:latin typeface="Lato"/>
                <a:ea typeface="Lato"/>
                <a:cs typeface="Lato"/>
                <a:sym typeface="Lato"/>
              </a:rPr>
              <a:t>-S</a:t>
            </a:r>
            <a:r>
              <a:rPr baseline="-25000" lang="en">
                <a:latin typeface="Lato"/>
                <a:ea typeface="Lato"/>
                <a:cs typeface="Lato"/>
                <a:sym typeface="Lato"/>
              </a:rPr>
              <a:t>11</a:t>
            </a:r>
            <a:r>
              <a:rPr lang="en">
                <a:latin typeface="Lato"/>
                <a:ea typeface="Lato"/>
                <a:cs typeface="Lato"/>
                <a:sym typeface="Lato"/>
              </a:rPr>
              <a:t> … S</a:t>
            </a:r>
            <a:r>
              <a:rPr baseline="-25000" lang="en">
                <a:latin typeface="Lato"/>
                <a:ea typeface="Lato"/>
                <a:cs typeface="Lato"/>
                <a:sym typeface="Lato"/>
              </a:rPr>
              <a:t>n</a:t>
            </a:r>
            <a:endParaRPr baseline="-25000">
              <a:latin typeface="Lato"/>
              <a:ea typeface="Lato"/>
              <a:cs typeface="Lato"/>
              <a:sym typeface="Lato"/>
            </a:endParaRPr>
          </a:p>
        </p:txBody>
      </p:sp>
      <p:sp>
        <p:nvSpPr>
          <p:cNvPr id="397" name="Google Shape;397;p41"/>
          <p:cNvSpPr txBox="1"/>
          <p:nvPr/>
        </p:nvSpPr>
        <p:spPr>
          <a:xfrm>
            <a:off x="3531775" y="3066525"/>
            <a:ext cx="7935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t>
            </a:r>
            <a:r>
              <a:rPr baseline="-25000" lang="en">
                <a:latin typeface="Lato"/>
                <a:ea typeface="Lato"/>
                <a:cs typeface="Lato"/>
                <a:sym typeface="Lato"/>
              </a:rPr>
              <a:t>1</a:t>
            </a:r>
            <a:r>
              <a:rPr lang="en">
                <a:latin typeface="Lato"/>
                <a:ea typeface="Lato"/>
                <a:cs typeface="Lato"/>
                <a:sym typeface="Lato"/>
              </a:rPr>
              <a:t>-S</a:t>
            </a:r>
            <a:r>
              <a:rPr baseline="-25000" lang="en">
                <a:latin typeface="Lato"/>
                <a:ea typeface="Lato"/>
                <a:cs typeface="Lato"/>
                <a:sym typeface="Lato"/>
              </a:rPr>
              <a:t>2</a:t>
            </a:r>
            <a:r>
              <a:rPr lang="en">
                <a:latin typeface="Lato"/>
                <a:ea typeface="Lato"/>
                <a:cs typeface="Lato"/>
                <a:sym typeface="Lato"/>
              </a:rPr>
              <a:t>-S</a:t>
            </a:r>
            <a:r>
              <a:rPr baseline="-25000" lang="en">
                <a:latin typeface="Lato"/>
                <a:ea typeface="Lato"/>
                <a:cs typeface="Lato"/>
                <a:sym typeface="Lato"/>
              </a:rPr>
              <a:t>3</a:t>
            </a:r>
            <a:endParaRPr baseline="-25000">
              <a:latin typeface="Lato"/>
              <a:ea typeface="Lato"/>
              <a:cs typeface="Lato"/>
              <a:sym typeface="Lato"/>
            </a:endParaRPr>
          </a:p>
        </p:txBody>
      </p:sp>
      <p:cxnSp>
        <p:nvCxnSpPr>
          <p:cNvPr id="398" name="Google Shape;398;p41"/>
          <p:cNvCxnSpPr>
            <a:stCxn id="396" idx="3"/>
            <a:endCxn id="397" idx="1"/>
          </p:cNvCxnSpPr>
          <p:nvPr/>
        </p:nvCxnSpPr>
        <p:spPr>
          <a:xfrm>
            <a:off x="3310225" y="3257550"/>
            <a:ext cx="221700" cy="9000"/>
          </a:xfrm>
          <a:prstGeom prst="straightConnector1">
            <a:avLst/>
          </a:prstGeom>
          <a:noFill/>
          <a:ln cap="flat" cmpd="sng" w="19050">
            <a:solidFill>
              <a:schemeClr val="dk2"/>
            </a:solidFill>
            <a:prstDash val="solid"/>
            <a:round/>
            <a:headEnd len="med" w="med" type="none"/>
            <a:tailEnd len="med" w="med" type="triangle"/>
          </a:ln>
        </p:spPr>
      </p:cxnSp>
      <p:pic>
        <p:nvPicPr>
          <p:cNvPr id="399" name="Google Shape;399;p41"/>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00" name="Google Shape;400;p41"/>
          <p:cNvSpPr txBox="1"/>
          <p:nvPr/>
        </p:nvSpPr>
        <p:spPr>
          <a:xfrm>
            <a:off x="4527800" y="1926875"/>
            <a:ext cx="32244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01" name="Google Shape;401;p41"/>
          <p:cNvCxnSpPr>
            <a:stCxn id="397" idx="0"/>
            <a:endCxn id="400" idx="1"/>
          </p:cNvCxnSpPr>
          <p:nvPr/>
        </p:nvCxnSpPr>
        <p:spPr>
          <a:xfrm flipH="1" rot="10800000">
            <a:off x="3928525" y="2342625"/>
            <a:ext cx="599400" cy="723900"/>
          </a:xfrm>
          <a:prstGeom prst="straightConnector1">
            <a:avLst/>
          </a:prstGeom>
          <a:noFill/>
          <a:ln cap="flat" cmpd="sng" w="19050">
            <a:solidFill>
              <a:schemeClr val="dk2"/>
            </a:solidFill>
            <a:prstDash val="solid"/>
            <a:round/>
            <a:headEnd len="med" w="med" type="none"/>
            <a:tailEnd len="med" w="med" type="triangle"/>
          </a:ln>
        </p:spPr>
      </p:cxnSp>
      <p:cxnSp>
        <p:nvCxnSpPr>
          <p:cNvPr id="402" name="Google Shape;402;p41"/>
          <p:cNvCxnSpPr>
            <a:stCxn id="400" idx="3"/>
            <a:endCxn id="399" idx="0"/>
          </p:cNvCxnSpPr>
          <p:nvPr/>
        </p:nvCxnSpPr>
        <p:spPr>
          <a:xfrm>
            <a:off x="7752200" y="2342525"/>
            <a:ext cx="684000" cy="307200"/>
          </a:xfrm>
          <a:prstGeom prst="straightConnector1">
            <a:avLst/>
          </a:prstGeom>
          <a:noFill/>
          <a:ln cap="flat" cmpd="sng" w="19050">
            <a:solidFill>
              <a:schemeClr val="dk2"/>
            </a:solidFill>
            <a:prstDash val="solid"/>
            <a:round/>
            <a:headEnd len="med" w="med" type="none"/>
            <a:tailEnd len="med" w="med" type="triangle"/>
          </a:ln>
        </p:spPr>
      </p:cxnSp>
      <p:sp>
        <p:nvSpPr>
          <p:cNvPr id="403" name="Google Shape;403;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1"/>
          <p:cNvSpPr txBox="1"/>
          <p:nvPr/>
        </p:nvSpPr>
        <p:spPr>
          <a:xfrm>
            <a:off x="3188600" y="1332225"/>
            <a:ext cx="19875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405" name="Google Shape;405;p41"/>
          <p:cNvSpPr txBox="1"/>
          <p:nvPr/>
        </p:nvSpPr>
        <p:spPr>
          <a:xfrm>
            <a:off x="386075" y="662625"/>
            <a:ext cx="8429100" cy="492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2834900" y="1733275"/>
            <a:ext cx="6309100" cy="3410224"/>
          </a:xfrm>
          <a:prstGeom prst="rect">
            <a:avLst/>
          </a:prstGeom>
          <a:noFill/>
          <a:ln>
            <a:noFill/>
          </a:ln>
        </p:spPr>
      </p:pic>
      <p:pic>
        <p:nvPicPr>
          <p:cNvPr id="109" name="Google Shape;109;p15"/>
          <p:cNvPicPr preferRelativeResize="0"/>
          <p:nvPr/>
        </p:nvPicPr>
        <p:blipFill>
          <a:blip r:embed="rId4">
            <a:alphaModFix/>
          </a:blip>
          <a:stretch>
            <a:fillRect/>
          </a:stretch>
        </p:blipFill>
        <p:spPr>
          <a:xfrm>
            <a:off x="245375" y="2948275"/>
            <a:ext cx="2299475" cy="1856112"/>
          </a:xfrm>
          <a:prstGeom prst="rect">
            <a:avLst/>
          </a:prstGeom>
          <a:noFill/>
          <a:ln>
            <a:noFill/>
          </a:ln>
        </p:spPr>
      </p:pic>
      <p:sp>
        <p:nvSpPr>
          <p:cNvPr id="110" name="Google Shape;110;p15"/>
          <p:cNvSpPr/>
          <p:nvPr/>
        </p:nvSpPr>
        <p:spPr>
          <a:xfrm>
            <a:off x="1165575" y="2239275"/>
            <a:ext cx="1711500" cy="603900"/>
          </a:xfrm>
          <a:prstGeom prst="wedgeRoundRectCallout">
            <a:avLst>
              <a:gd fmla="val -20833" name="adj1"/>
              <a:gd fmla="val 62500" name="adj2"/>
              <a:gd fmla="val 0" name="adj3"/>
            </a:avLst>
          </a:prstGeom>
          <a:solidFill>
            <a:schemeClr val="lt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t>How can I break in??</a:t>
            </a:r>
            <a:endParaRPr sz="2000"/>
          </a:p>
        </p:txBody>
      </p:sp>
      <p:sp>
        <p:nvSpPr>
          <p:cNvPr id="111" name="Google Shape;111;p15"/>
          <p:cNvSpPr txBox="1"/>
          <p:nvPr/>
        </p:nvSpPr>
        <p:spPr>
          <a:xfrm>
            <a:off x="586250" y="1122425"/>
            <a:ext cx="1172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12" name="Google Shape;112;p15"/>
          <p:cNvSpPr txBox="1"/>
          <p:nvPr>
            <p:ph type="title"/>
          </p:nvPr>
        </p:nvSpPr>
        <p:spPr>
          <a:xfrm>
            <a:off x="586250" y="625175"/>
            <a:ext cx="7688700" cy="5352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
              <a:t>Container Issues</a:t>
            </a:r>
            <a:endParaRPr/>
          </a:p>
        </p:txBody>
      </p:sp>
      <p:sp>
        <p:nvSpPr>
          <p:cNvPr id="113" name="Google Shape;113;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411" name="Google Shape;411;p42"/>
          <p:cNvSpPr/>
          <p:nvPr/>
        </p:nvSpPr>
        <p:spPr>
          <a:xfrm>
            <a:off x="378925" y="2968050"/>
            <a:ext cx="629100" cy="579000"/>
          </a:xfrm>
          <a:prstGeom prst="rect">
            <a:avLst/>
          </a:prstGeom>
          <a:solidFill>
            <a:schemeClr val="lt2"/>
          </a:solid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txBox="1"/>
          <p:nvPr/>
        </p:nvSpPr>
        <p:spPr>
          <a:xfrm>
            <a:off x="293125" y="3057450"/>
            <a:ext cx="3017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t>
            </a:r>
            <a:r>
              <a:rPr baseline="-25000" lang="en">
                <a:latin typeface="Lato"/>
                <a:ea typeface="Lato"/>
                <a:cs typeface="Lato"/>
                <a:sym typeface="Lato"/>
              </a:rPr>
              <a:t>1</a:t>
            </a:r>
            <a:r>
              <a:rPr lang="en">
                <a:latin typeface="Lato"/>
                <a:ea typeface="Lato"/>
                <a:cs typeface="Lato"/>
                <a:sym typeface="Lato"/>
              </a:rPr>
              <a:t>-S</a:t>
            </a:r>
            <a:r>
              <a:rPr baseline="-25000" lang="en">
                <a:latin typeface="Lato"/>
                <a:ea typeface="Lato"/>
                <a:cs typeface="Lato"/>
                <a:sym typeface="Lato"/>
              </a:rPr>
              <a:t>2</a:t>
            </a:r>
            <a:r>
              <a:rPr lang="en">
                <a:latin typeface="Lato"/>
                <a:ea typeface="Lato"/>
                <a:cs typeface="Lato"/>
                <a:sym typeface="Lato"/>
              </a:rPr>
              <a:t>-S</a:t>
            </a:r>
            <a:r>
              <a:rPr baseline="-25000" lang="en">
                <a:latin typeface="Lato"/>
                <a:ea typeface="Lato"/>
                <a:cs typeface="Lato"/>
                <a:sym typeface="Lato"/>
              </a:rPr>
              <a:t>3</a:t>
            </a:r>
            <a:r>
              <a:rPr lang="en">
                <a:latin typeface="Lato"/>
                <a:ea typeface="Lato"/>
                <a:cs typeface="Lato"/>
                <a:sym typeface="Lato"/>
              </a:rPr>
              <a:t>-S</a:t>
            </a:r>
            <a:r>
              <a:rPr baseline="-25000" lang="en">
                <a:latin typeface="Lato"/>
                <a:ea typeface="Lato"/>
                <a:cs typeface="Lato"/>
                <a:sym typeface="Lato"/>
              </a:rPr>
              <a:t>4</a:t>
            </a:r>
            <a:r>
              <a:rPr lang="en">
                <a:latin typeface="Lato"/>
                <a:ea typeface="Lato"/>
                <a:cs typeface="Lato"/>
                <a:sym typeface="Lato"/>
              </a:rPr>
              <a:t>-S</a:t>
            </a:r>
            <a:r>
              <a:rPr baseline="-25000" lang="en">
                <a:latin typeface="Lato"/>
                <a:ea typeface="Lato"/>
                <a:cs typeface="Lato"/>
                <a:sym typeface="Lato"/>
              </a:rPr>
              <a:t>5</a:t>
            </a:r>
            <a:r>
              <a:rPr lang="en">
                <a:latin typeface="Lato"/>
                <a:ea typeface="Lato"/>
                <a:cs typeface="Lato"/>
                <a:sym typeface="Lato"/>
              </a:rPr>
              <a:t>-S</a:t>
            </a:r>
            <a:r>
              <a:rPr baseline="-25000" lang="en">
                <a:latin typeface="Lato"/>
                <a:ea typeface="Lato"/>
                <a:cs typeface="Lato"/>
                <a:sym typeface="Lato"/>
              </a:rPr>
              <a:t>6</a:t>
            </a:r>
            <a:r>
              <a:rPr lang="en">
                <a:latin typeface="Lato"/>
                <a:ea typeface="Lato"/>
                <a:cs typeface="Lato"/>
                <a:sym typeface="Lato"/>
              </a:rPr>
              <a:t>-S</a:t>
            </a:r>
            <a:r>
              <a:rPr baseline="-25000" lang="en">
                <a:latin typeface="Lato"/>
                <a:ea typeface="Lato"/>
                <a:cs typeface="Lato"/>
                <a:sym typeface="Lato"/>
              </a:rPr>
              <a:t>7</a:t>
            </a:r>
            <a:r>
              <a:rPr lang="en">
                <a:latin typeface="Lato"/>
                <a:ea typeface="Lato"/>
                <a:cs typeface="Lato"/>
                <a:sym typeface="Lato"/>
              </a:rPr>
              <a:t>-S</a:t>
            </a:r>
            <a:r>
              <a:rPr baseline="-25000" lang="en">
                <a:latin typeface="Lato"/>
                <a:ea typeface="Lato"/>
                <a:cs typeface="Lato"/>
                <a:sym typeface="Lato"/>
              </a:rPr>
              <a:t>8</a:t>
            </a:r>
            <a:r>
              <a:rPr lang="en">
                <a:latin typeface="Lato"/>
                <a:ea typeface="Lato"/>
                <a:cs typeface="Lato"/>
                <a:sym typeface="Lato"/>
              </a:rPr>
              <a:t>-S</a:t>
            </a:r>
            <a:r>
              <a:rPr baseline="-25000" lang="en">
                <a:latin typeface="Lato"/>
                <a:ea typeface="Lato"/>
                <a:cs typeface="Lato"/>
                <a:sym typeface="Lato"/>
              </a:rPr>
              <a:t>9</a:t>
            </a:r>
            <a:r>
              <a:rPr lang="en">
                <a:latin typeface="Lato"/>
                <a:ea typeface="Lato"/>
                <a:cs typeface="Lato"/>
                <a:sym typeface="Lato"/>
              </a:rPr>
              <a:t>-S</a:t>
            </a:r>
            <a:r>
              <a:rPr baseline="-25000" lang="en">
                <a:latin typeface="Lato"/>
                <a:ea typeface="Lato"/>
                <a:cs typeface="Lato"/>
                <a:sym typeface="Lato"/>
              </a:rPr>
              <a:t>10</a:t>
            </a:r>
            <a:r>
              <a:rPr lang="en">
                <a:latin typeface="Lato"/>
                <a:ea typeface="Lato"/>
                <a:cs typeface="Lato"/>
                <a:sym typeface="Lato"/>
              </a:rPr>
              <a:t>-S</a:t>
            </a:r>
            <a:r>
              <a:rPr baseline="-25000" lang="en">
                <a:latin typeface="Lato"/>
                <a:ea typeface="Lato"/>
                <a:cs typeface="Lato"/>
                <a:sym typeface="Lato"/>
              </a:rPr>
              <a:t>11</a:t>
            </a:r>
            <a:r>
              <a:rPr lang="en">
                <a:latin typeface="Lato"/>
                <a:ea typeface="Lato"/>
                <a:cs typeface="Lato"/>
                <a:sym typeface="Lato"/>
              </a:rPr>
              <a:t> … S</a:t>
            </a:r>
            <a:r>
              <a:rPr baseline="-25000" lang="en">
                <a:latin typeface="Lato"/>
                <a:ea typeface="Lato"/>
                <a:cs typeface="Lato"/>
                <a:sym typeface="Lato"/>
              </a:rPr>
              <a:t>n</a:t>
            </a:r>
            <a:endParaRPr baseline="-25000">
              <a:latin typeface="Lato"/>
              <a:ea typeface="Lato"/>
              <a:cs typeface="Lato"/>
              <a:sym typeface="Lato"/>
            </a:endParaRPr>
          </a:p>
        </p:txBody>
      </p:sp>
      <p:sp>
        <p:nvSpPr>
          <p:cNvPr id="413" name="Google Shape;413;p42"/>
          <p:cNvSpPr txBox="1"/>
          <p:nvPr/>
        </p:nvSpPr>
        <p:spPr>
          <a:xfrm>
            <a:off x="3531775" y="3066525"/>
            <a:ext cx="7935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t>
            </a:r>
            <a:r>
              <a:rPr baseline="-25000" lang="en">
                <a:latin typeface="Lato"/>
                <a:ea typeface="Lato"/>
                <a:cs typeface="Lato"/>
                <a:sym typeface="Lato"/>
              </a:rPr>
              <a:t>1</a:t>
            </a:r>
            <a:r>
              <a:rPr lang="en">
                <a:latin typeface="Lato"/>
                <a:ea typeface="Lato"/>
                <a:cs typeface="Lato"/>
                <a:sym typeface="Lato"/>
              </a:rPr>
              <a:t>-S</a:t>
            </a:r>
            <a:r>
              <a:rPr baseline="-25000" lang="en">
                <a:latin typeface="Lato"/>
                <a:ea typeface="Lato"/>
                <a:cs typeface="Lato"/>
                <a:sym typeface="Lato"/>
              </a:rPr>
              <a:t>2</a:t>
            </a:r>
            <a:r>
              <a:rPr lang="en">
                <a:latin typeface="Lato"/>
                <a:ea typeface="Lato"/>
                <a:cs typeface="Lato"/>
                <a:sym typeface="Lato"/>
              </a:rPr>
              <a:t>-S</a:t>
            </a:r>
            <a:r>
              <a:rPr baseline="-25000" lang="en">
                <a:latin typeface="Lato"/>
                <a:ea typeface="Lato"/>
                <a:cs typeface="Lato"/>
                <a:sym typeface="Lato"/>
              </a:rPr>
              <a:t>3</a:t>
            </a:r>
            <a:endParaRPr baseline="-25000">
              <a:latin typeface="Lato"/>
              <a:ea typeface="Lato"/>
              <a:cs typeface="Lato"/>
              <a:sym typeface="Lato"/>
            </a:endParaRPr>
          </a:p>
        </p:txBody>
      </p:sp>
      <p:cxnSp>
        <p:nvCxnSpPr>
          <p:cNvPr id="414" name="Google Shape;414;p42"/>
          <p:cNvCxnSpPr>
            <a:stCxn id="412" idx="3"/>
            <a:endCxn id="413" idx="1"/>
          </p:cNvCxnSpPr>
          <p:nvPr/>
        </p:nvCxnSpPr>
        <p:spPr>
          <a:xfrm>
            <a:off x="3310225" y="3257550"/>
            <a:ext cx="221700" cy="9000"/>
          </a:xfrm>
          <a:prstGeom prst="straightConnector1">
            <a:avLst/>
          </a:prstGeom>
          <a:noFill/>
          <a:ln cap="flat" cmpd="sng" w="19050">
            <a:solidFill>
              <a:schemeClr val="dk2"/>
            </a:solidFill>
            <a:prstDash val="solid"/>
            <a:round/>
            <a:headEnd len="med" w="med" type="none"/>
            <a:tailEnd len="med" w="med" type="triangle"/>
          </a:ln>
        </p:spPr>
      </p:cxnSp>
      <p:pic>
        <p:nvPicPr>
          <p:cNvPr id="415" name="Google Shape;415;p42"/>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16" name="Google Shape;416;p42"/>
          <p:cNvSpPr txBox="1"/>
          <p:nvPr/>
        </p:nvSpPr>
        <p:spPr>
          <a:xfrm>
            <a:off x="4556400" y="3910675"/>
            <a:ext cx="32244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If this sequence already exists in benign sequence dataset, increase this    sequence count by 1</a:t>
            </a:r>
            <a:endParaRPr>
              <a:latin typeface="Lato"/>
              <a:ea typeface="Lato"/>
              <a:cs typeface="Lato"/>
              <a:sym typeface="Lato"/>
            </a:endParaRPr>
          </a:p>
        </p:txBody>
      </p:sp>
      <p:sp>
        <p:nvSpPr>
          <p:cNvPr id="417" name="Google Shape;417;p42"/>
          <p:cNvSpPr txBox="1"/>
          <p:nvPr/>
        </p:nvSpPr>
        <p:spPr>
          <a:xfrm>
            <a:off x="4527800" y="1926875"/>
            <a:ext cx="32244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18" name="Google Shape;418;p42"/>
          <p:cNvCxnSpPr>
            <a:stCxn id="413" idx="0"/>
            <a:endCxn id="417" idx="1"/>
          </p:cNvCxnSpPr>
          <p:nvPr/>
        </p:nvCxnSpPr>
        <p:spPr>
          <a:xfrm flipH="1" rot="10800000">
            <a:off x="3928525" y="2342625"/>
            <a:ext cx="599400" cy="723900"/>
          </a:xfrm>
          <a:prstGeom prst="straightConnector1">
            <a:avLst/>
          </a:prstGeom>
          <a:noFill/>
          <a:ln cap="flat" cmpd="sng" w="19050">
            <a:solidFill>
              <a:schemeClr val="dk2"/>
            </a:solidFill>
            <a:prstDash val="solid"/>
            <a:round/>
            <a:headEnd len="med" w="med" type="none"/>
            <a:tailEnd len="med" w="med" type="triangle"/>
          </a:ln>
        </p:spPr>
      </p:cxnSp>
      <p:cxnSp>
        <p:nvCxnSpPr>
          <p:cNvPr id="419" name="Google Shape;419;p42"/>
          <p:cNvCxnSpPr>
            <a:stCxn id="413" idx="2"/>
            <a:endCxn id="416" idx="1"/>
          </p:cNvCxnSpPr>
          <p:nvPr/>
        </p:nvCxnSpPr>
        <p:spPr>
          <a:xfrm>
            <a:off x="3928525" y="3466725"/>
            <a:ext cx="627900" cy="859500"/>
          </a:xfrm>
          <a:prstGeom prst="straightConnector1">
            <a:avLst/>
          </a:prstGeom>
          <a:noFill/>
          <a:ln cap="flat" cmpd="sng" w="19050">
            <a:solidFill>
              <a:schemeClr val="dk2"/>
            </a:solidFill>
            <a:prstDash val="solid"/>
            <a:round/>
            <a:headEnd len="med" w="med" type="none"/>
            <a:tailEnd len="med" w="med" type="triangle"/>
          </a:ln>
        </p:spPr>
      </p:cxnSp>
      <p:cxnSp>
        <p:nvCxnSpPr>
          <p:cNvPr id="420" name="Google Shape;420;p42"/>
          <p:cNvCxnSpPr>
            <a:stCxn id="416" idx="3"/>
            <a:endCxn id="415" idx="2"/>
          </p:cNvCxnSpPr>
          <p:nvPr/>
        </p:nvCxnSpPr>
        <p:spPr>
          <a:xfrm flipH="1" rot="10800000">
            <a:off x="7780800" y="3865225"/>
            <a:ext cx="655200" cy="461100"/>
          </a:xfrm>
          <a:prstGeom prst="straightConnector1">
            <a:avLst/>
          </a:prstGeom>
          <a:noFill/>
          <a:ln cap="flat" cmpd="sng" w="19050">
            <a:solidFill>
              <a:schemeClr val="dk2"/>
            </a:solidFill>
            <a:prstDash val="solid"/>
            <a:round/>
            <a:headEnd len="med" w="med" type="none"/>
            <a:tailEnd len="med" w="med" type="triangle"/>
          </a:ln>
        </p:spPr>
      </p:cxnSp>
      <p:cxnSp>
        <p:nvCxnSpPr>
          <p:cNvPr id="421" name="Google Shape;421;p42"/>
          <p:cNvCxnSpPr>
            <a:stCxn id="417" idx="3"/>
            <a:endCxn id="415" idx="0"/>
          </p:cNvCxnSpPr>
          <p:nvPr/>
        </p:nvCxnSpPr>
        <p:spPr>
          <a:xfrm>
            <a:off x="7752200" y="2342525"/>
            <a:ext cx="684000" cy="307200"/>
          </a:xfrm>
          <a:prstGeom prst="straightConnector1">
            <a:avLst/>
          </a:prstGeom>
          <a:noFill/>
          <a:ln cap="flat" cmpd="sng" w="19050">
            <a:solidFill>
              <a:schemeClr val="dk2"/>
            </a:solidFill>
            <a:prstDash val="solid"/>
            <a:round/>
            <a:headEnd len="med" w="med" type="none"/>
            <a:tailEnd len="med" w="med" type="triangle"/>
          </a:ln>
        </p:spPr>
      </p:cxnSp>
      <p:sp>
        <p:nvSpPr>
          <p:cNvPr id="422" name="Google Shape;422;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42"/>
          <p:cNvSpPr txBox="1"/>
          <p:nvPr/>
        </p:nvSpPr>
        <p:spPr>
          <a:xfrm>
            <a:off x="3188600" y="1332225"/>
            <a:ext cx="19875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424" name="Google Shape;424;p42"/>
          <p:cNvSpPr txBox="1"/>
          <p:nvPr/>
        </p:nvSpPr>
        <p:spPr>
          <a:xfrm>
            <a:off x="386075" y="662625"/>
            <a:ext cx="8429100" cy="492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3"/>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430" name="Google Shape;430;p43"/>
          <p:cNvSpPr/>
          <p:nvPr/>
        </p:nvSpPr>
        <p:spPr>
          <a:xfrm>
            <a:off x="607525" y="2968050"/>
            <a:ext cx="629100" cy="579000"/>
          </a:xfrm>
          <a:prstGeom prst="rect">
            <a:avLst/>
          </a:prstGeom>
          <a:solidFill>
            <a:schemeClr val="lt2"/>
          </a:solid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3"/>
          <p:cNvSpPr txBox="1"/>
          <p:nvPr/>
        </p:nvSpPr>
        <p:spPr>
          <a:xfrm>
            <a:off x="293125" y="3057450"/>
            <a:ext cx="30171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t>
            </a:r>
            <a:r>
              <a:rPr baseline="-25000" lang="en">
                <a:latin typeface="Lato"/>
                <a:ea typeface="Lato"/>
                <a:cs typeface="Lato"/>
                <a:sym typeface="Lato"/>
              </a:rPr>
              <a:t>1</a:t>
            </a:r>
            <a:r>
              <a:rPr lang="en">
                <a:latin typeface="Lato"/>
                <a:ea typeface="Lato"/>
                <a:cs typeface="Lato"/>
                <a:sym typeface="Lato"/>
              </a:rPr>
              <a:t>-S</a:t>
            </a:r>
            <a:r>
              <a:rPr baseline="-25000" lang="en">
                <a:latin typeface="Lato"/>
                <a:ea typeface="Lato"/>
                <a:cs typeface="Lato"/>
                <a:sym typeface="Lato"/>
              </a:rPr>
              <a:t>2</a:t>
            </a:r>
            <a:r>
              <a:rPr lang="en">
                <a:latin typeface="Lato"/>
                <a:ea typeface="Lato"/>
                <a:cs typeface="Lato"/>
                <a:sym typeface="Lato"/>
              </a:rPr>
              <a:t>-S</a:t>
            </a:r>
            <a:r>
              <a:rPr baseline="-25000" lang="en">
                <a:latin typeface="Lato"/>
                <a:ea typeface="Lato"/>
                <a:cs typeface="Lato"/>
                <a:sym typeface="Lato"/>
              </a:rPr>
              <a:t>3</a:t>
            </a:r>
            <a:r>
              <a:rPr lang="en">
                <a:latin typeface="Lato"/>
                <a:ea typeface="Lato"/>
                <a:cs typeface="Lato"/>
                <a:sym typeface="Lato"/>
              </a:rPr>
              <a:t>-S</a:t>
            </a:r>
            <a:r>
              <a:rPr baseline="-25000" lang="en">
                <a:latin typeface="Lato"/>
                <a:ea typeface="Lato"/>
                <a:cs typeface="Lato"/>
                <a:sym typeface="Lato"/>
              </a:rPr>
              <a:t>4</a:t>
            </a:r>
            <a:r>
              <a:rPr lang="en">
                <a:latin typeface="Lato"/>
                <a:ea typeface="Lato"/>
                <a:cs typeface="Lato"/>
                <a:sym typeface="Lato"/>
              </a:rPr>
              <a:t>-S</a:t>
            </a:r>
            <a:r>
              <a:rPr baseline="-25000" lang="en">
                <a:latin typeface="Lato"/>
                <a:ea typeface="Lato"/>
                <a:cs typeface="Lato"/>
                <a:sym typeface="Lato"/>
              </a:rPr>
              <a:t>5</a:t>
            </a:r>
            <a:r>
              <a:rPr lang="en">
                <a:latin typeface="Lato"/>
                <a:ea typeface="Lato"/>
                <a:cs typeface="Lato"/>
                <a:sym typeface="Lato"/>
              </a:rPr>
              <a:t>-S</a:t>
            </a:r>
            <a:r>
              <a:rPr baseline="-25000" lang="en">
                <a:latin typeface="Lato"/>
                <a:ea typeface="Lato"/>
                <a:cs typeface="Lato"/>
                <a:sym typeface="Lato"/>
              </a:rPr>
              <a:t>6</a:t>
            </a:r>
            <a:r>
              <a:rPr lang="en">
                <a:latin typeface="Lato"/>
                <a:ea typeface="Lato"/>
                <a:cs typeface="Lato"/>
                <a:sym typeface="Lato"/>
              </a:rPr>
              <a:t>-S</a:t>
            </a:r>
            <a:r>
              <a:rPr baseline="-25000" lang="en">
                <a:latin typeface="Lato"/>
                <a:ea typeface="Lato"/>
                <a:cs typeface="Lato"/>
                <a:sym typeface="Lato"/>
              </a:rPr>
              <a:t>7</a:t>
            </a:r>
            <a:r>
              <a:rPr lang="en">
                <a:latin typeface="Lato"/>
                <a:ea typeface="Lato"/>
                <a:cs typeface="Lato"/>
                <a:sym typeface="Lato"/>
              </a:rPr>
              <a:t>-S</a:t>
            </a:r>
            <a:r>
              <a:rPr baseline="-25000" lang="en">
                <a:latin typeface="Lato"/>
                <a:ea typeface="Lato"/>
                <a:cs typeface="Lato"/>
                <a:sym typeface="Lato"/>
              </a:rPr>
              <a:t>8</a:t>
            </a:r>
            <a:r>
              <a:rPr lang="en">
                <a:latin typeface="Lato"/>
                <a:ea typeface="Lato"/>
                <a:cs typeface="Lato"/>
                <a:sym typeface="Lato"/>
              </a:rPr>
              <a:t>-S</a:t>
            </a:r>
            <a:r>
              <a:rPr baseline="-25000" lang="en">
                <a:latin typeface="Lato"/>
                <a:ea typeface="Lato"/>
                <a:cs typeface="Lato"/>
                <a:sym typeface="Lato"/>
              </a:rPr>
              <a:t>9</a:t>
            </a:r>
            <a:r>
              <a:rPr lang="en">
                <a:latin typeface="Lato"/>
                <a:ea typeface="Lato"/>
                <a:cs typeface="Lato"/>
                <a:sym typeface="Lato"/>
              </a:rPr>
              <a:t>-S</a:t>
            </a:r>
            <a:r>
              <a:rPr baseline="-25000" lang="en">
                <a:latin typeface="Lato"/>
                <a:ea typeface="Lato"/>
                <a:cs typeface="Lato"/>
                <a:sym typeface="Lato"/>
              </a:rPr>
              <a:t>10</a:t>
            </a:r>
            <a:r>
              <a:rPr lang="en">
                <a:latin typeface="Lato"/>
                <a:ea typeface="Lato"/>
                <a:cs typeface="Lato"/>
                <a:sym typeface="Lato"/>
              </a:rPr>
              <a:t>-S</a:t>
            </a:r>
            <a:r>
              <a:rPr baseline="-25000" lang="en">
                <a:latin typeface="Lato"/>
                <a:ea typeface="Lato"/>
                <a:cs typeface="Lato"/>
                <a:sym typeface="Lato"/>
              </a:rPr>
              <a:t>11</a:t>
            </a:r>
            <a:r>
              <a:rPr lang="en">
                <a:latin typeface="Lato"/>
                <a:ea typeface="Lato"/>
                <a:cs typeface="Lato"/>
                <a:sym typeface="Lato"/>
              </a:rPr>
              <a:t> … S</a:t>
            </a:r>
            <a:r>
              <a:rPr baseline="-25000" lang="en">
                <a:latin typeface="Lato"/>
                <a:ea typeface="Lato"/>
                <a:cs typeface="Lato"/>
                <a:sym typeface="Lato"/>
              </a:rPr>
              <a:t>n</a:t>
            </a:r>
            <a:endParaRPr baseline="-25000">
              <a:latin typeface="Lato"/>
              <a:ea typeface="Lato"/>
              <a:cs typeface="Lato"/>
              <a:sym typeface="Lato"/>
            </a:endParaRPr>
          </a:p>
        </p:txBody>
      </p:sp>
      <p:sp>
        <p:nvSpPr>
          <p:cNvPr id="432" name="Google Shape;432;p43"/>
          <p:cNvSpPr txBox="1"/>
          <p:nvPr/>
        </p:nvSpPr>
        <p:spPr>
          <a:xfrm>
            <a:off x="3531775" y="3066525"/>
            <a:ext cx="7935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t>
            </a:r>
            <a:r>
              <a:rPr baseline="-25000" lang="en">
                <a:latin typeface="Lato"/>
                <a:ea typeface="Lato"/>
                <a:cs typeface="Lato"/>
                <a:sym typeface="Lato"/>
              </a:rPr>
              <a:t>2</a:t>
            </a:r>
            <a:r>
              <a:rPr lang="en">
                <a:latin typeface="Lato"/>
                <a:ea typeface="Lato"/>
                <a:cs typeface="Lato"/>
                <a:sym typeface="Lato"/>
              </a:rPr>
              <a:t>-S</a:t>
            </a:r>
            <a:r>
              <a:rPr baseline="-25000" lang="en">
                <a:latin typeface="Lato"/>
                <a:ea typeface="Lato"/>
                <a:cs typeface="Lato"/>
                <a:sym typeface="Lato"/>
              </a:rPr>
              <a:t>3</a:t>
            </a:r>
            <a:r>
              <a:rPr lang="en">
                <a:latin typeface="Lato"/>
                <a:ea typeface="Lato"/>
                <a:cs typeface="Lato"/>
                <a:sym typeface="Lato"/>
              </a:rPr>
              <a:t>-S</a:t>
            </a:r>
            <a:r>
              <a:rPr baseline="-25000" lang="en">
                <a:latin typeface="Lato"/>
                <a:ea typeface="Lato"/>
                <a:cs typeface="Lato"/>
                <a:sym typeface="Lato"/>
              </a:rPr>
              <a:t>4</a:t>
            </a:r>
            <a:endParaRPr baseline="-25000">
              <a:latin typeface="Lato"/>
              <a:ea typeface="Lato"/>
              <a:cs typeface="Lato"/>
              <a:sym typeface="Lato"/>
            </a:endParaRPr>
          </a:p>
        </p:txBody>
      </p:sp>
      <p:cxnSp>
        <p:nvCxnSpPr>
          <p:cNvPr id="433" name="Google Shape;433;p43"/>
          <p:cNvCxnSpPr>
            <a:stCxn id="431" idx="3"/>
            <a:endCxn id="432" idx="1"/>
          </p:cNvCxnSpPr>
          <p:nvPr/>
        </p:nvCxnSpPr>
        <p:spPr>
          <a:xfrm>
            <a:off x="3310225" y="3257550"/>
            <a:ext cx="221700" cy="9000"/>
          </a:xfrm>
          <a:prstGeom prst="straightConnector1">
            <a:avLst/>
          </a:prstGeom>
          <a:noFill/>
          <a:ln cap="flat" cmpd="sng" w="19050">
            <a:solidFill>
              <a:schemeClr val="dk2"/>
            </a:solidFill>
            <a:prstDash val="solid"/>
            <a:round/>
            <a:headEnd len="med" w="med" type="none"/>
            <a:tailEnd len="med" w="med" type="triangle"/>
          </a:ln>
        </p:spPr>
      </p:cxnSp>
      <p:pic>
        <p:nvPicPr>
          <p:cNvPr id="434" name="Google Shape;434;p43"/>
          <p:cNvPicPr preferRelativeResize="0"/>
          <p:nvPr/>
        </p:nvPicPr>
        <p:blipFill>
          <a:blip r:embed="rId3">
            <a:alphaModFix/>
          </a:blip>
          <a:stretch>
            <a:fillRect/>
          </a:stretch>
        </p:blipFill>
        <p:spPr>
          <a:xfrm>
            <a:off x="7828350" y="2649750"/>
            <a:ext cx="1215575" cy="1215575"/>
          </a:xfrm>
          <a:prstGeom prst="rect">
            <a:avLst/>
          </a:prstGeom>
          <a:noFill/>
          <a:ln>
            <a:noFill/>
          </a:ln>
        </p:spPr>
      </p:pic>
      <p:sp>
        <p:nvSpPr>
          <p:cNvPr id="435" name="Google Shape;435;p43"/>
          <p:cNvSpPr txBox="1"/>
          <p:nvPr/>
        </p:nvSpPr>
        <p:spPr>
          <a:xfrm>
            <a:off x="4556400" y="3910675"/>
            <a:ext cx="32244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If this sequence already exists in benign sequence dataset, increase this    sequence count by 1</a:t>
            </a:r>
            <a:endParaRPr>
              <a:latin typeface="Lato"/>
              <a:ea typeface="Lato"/>
              <a:cs typeface="Lato"/>
              <a:sym typeface="Lato"/>
            </a:endParaRPr>
          </a:p>
        </p:txBody>
      </p:sp>
      <p:sp>
        <p:nvSpPr>
          <p:cNvPr id="436" name="Google Shape;436;p43"/>
          <p:cNvSpPr txBox="1"/>
          <p:nvPr/>
        </p:nvSpPr>
        <p:spPr>
          <a:xfrm>
            <a:off x="4527800" y="1926875"/>
            <a:ext cx="32244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If this sequence does not exist in benign sequence dataset, insert this sequence to this dataset</a:t>
            </a:r>
            <a:endParaRPr>
              <a:latin typeface="Lato"/>
              <a:ea typeface="Lato"/>
              <a:cs typeface="Lato"/>
              <a:sym typeface="Lato"/>
            </a:endParaRPr>
          </a:p>
        </p:txBody>
      </p:sp>
      <p:cxnSp>
        <p:nvCxnSpPr>
          <p:cNvPr id="437" name="Google Shape;437;p43"/>
          <p:cNvCxnSpPr>
            <a:stCxn id="432" idx="0"/>
            <a:endCxn id="436" idx="1"/>
          </p:cNvCxnSpPr>
          <p:nvPr/>
        </p:nvCxnSpPr>
        <p:spPr>
          <a:xfrm flipH="1" rot="10800000">
            <a:off x="3928525" y="2342625"/>
            <a:ext cx="599400" cy="723900"/>
          </a:xfrm>
          <a:prstGeom prst="straightConnector1">
            <a:avLst/>
          </a:prstGeom>
          <a:noFill/>
          <a:ln cap="flat" cmpd="sng" w="19050">
            <a:solidFill>
              <a:schemeClr val="dk2"/>
            </a:solidFill>
            <a:prstDash val="solid"/>
            <a:round/>
            <a:headEnd len="med" w="med" type="none"/>
            <a:tailEnd len="med" w="med" type="triangle"/>
          </a:ln>
        </p:spPr>
      </p:cxnSp>
      <p:cxnSp>
        <p:nvCxnSpPr>
          <p:cNvPr id="438" name="Google Shape;438;p43"/>
          <p:cNvCxnSpPr>
            <a:stCxn id="432" idx="2"/>
            <a:endCxn id="435" idx="1"/>
          </p:cNvCxnSpPr>
          <p:nvPr/>
        </p:nvCxnSpPr>
        <p:spPr>
          <a:xfrm>
            <a:off x="3928525" y="3466725"/>
            <a:ext cx="627900" cy="859500"/>
          </a:xfrm>
          <a:prstGeom prst="straightConnector1">
            <a:avLst/>
          </a:prstGeom>
          <a:noFill/>
          <a:ln cap="flat" cmpd="sng" w="19050">
            <a:solidFill>
              <a:schemeClr val="dk2"/>
            </a:solidFill>
            <a:prstDash val="solid"/>
            <a:round/>
            <a:headEnd len="med" w="med" type="none"/>
            <a:tailEnd len="med" w="med" type="triangle"/>
          </a:ln>
        </p:spPr>
      </p:cxnSp>
      <p:cxnSp>
        <p:nvCxnSpPr>
          <p:cNvPr id="439" name="Google Shape;439;p43"/>
          <p:cNvCxnSpPr>
            <a:stCxn id="435" idx="3"/>
            <a:endCxn id="434" idx="2"/>
          </p:cNvCxnSpPr>
          <p:nvPr/>
        </p:nvCxnSpPr>
        <p:spPr>
          <a:xfrm flipH="1" rot="10800000">
            <a:off x="7780800" y="3865225"/>
            <a:ext cx="655200" cy="461100"/>
          </a:xfrm>
          <a:prstGeom prst="straightConnector1">
            <a:avLst/>
          </a:prstGeom>
          <a:noFill/>
          <a:ln cap="flat" cmpd="sng" w="19050">
            <a:solidFill>
              <a:schemeClr val="dk2"/>
            </a:solidFill>
            <a:prstDash val="solid"/>
            <a:round/>
            <a:headEnd len="med" w="med" type="none"/>
            <a:tailEnd len="med" w="med" type="triangle"/>
          </a:ln>
        </p:spPr>
      </p:cxnSp>
      <p:cxnSp>
        <p:nvCxnSpPr>
          <p:cNvPr id="440" name="Google Shape;440;p43"/>
          <p:cNvCxnSpPr>
            <a:stCxn id="436" idx="3"/>
            <a:endCxn id="434" idx="0"/>
          </p:cNvCxnSpPr>
          <p:nvPr/>
        </p:nvCxnSpPr>
        <p:spPr>
          <a:xfrm>
            <a:off x="7752200" y="2342525"/>
            <a:ext cx="684000" cy="307200"/>
          </a:xfrm>
          <a:prstGeom prst="straightConnector1">
            <a:avLst/>
          </a:prstGeom>
          <a:noFill/>
          <a:ln cap="flat" cmpd="sng" w="19050">
            <a:solidFill>
              <a:schemeClr val="dk2"/>
            </a:solidFill>
            <a:prstDash val="solid"/>
            <a:round/>
            <a:headEnd len="med" w="med" type="none"/>
            <a:tailEnd len="med" w="med" type="triangle"/>
          </a:ln>
        </p:spPr>
      </p:cxnSp>
      <p:sp>
        <p:nvSpPr>
          <p:cNvPr id="441" name="Google Shape;441;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43"/>
          <p:cNvSpPr txBox="1"/>
          <p:nvPr/>
        </p:nvSpPr>
        <p:spPr>
          <a:xfrm>
            <a:off x="3188600" y="1332225"/>
            <a:ext cx="19875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BoSC technique</a:t>
            </a:r>
            <a:endParaRPr sz="2000">
              <a:latin typeface="Lato"/>
              <a:ea typeface="Lato"/>
              <a:cs typeface="Lato"/>
              <a:sym typeface="Lato"/>
            </a:endParaRPr>
          </a:p>
        </p:txBody>
      </p:sp>
      <p:sp>
        <p:nvSpPr>
          <p:cNvPr id="443" name="Google Shape;443;p43"/>
          <p:cNvSpPr txBox="1"/>
          <p:nvPr/>
        </p:nvSpPr>
        <p:spPr>
          <a:xfrm>
            <a:off x="386075" y="662625"/>
            <a:ext cx="8429100" cy="492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Designing syscall parameter blueprint  to detect malicious code injection</a:t>
            </a:r>
            <a:endParaRPr sz="20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4"/>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449" name="Google Shape;449;p44"/>
          <p:cNvSpPr txBox="1"/>
          <p:nvPr/>
        </p:nvSpPr>
        <p:spPr>
          <a:xfrm>
            <a:off x="1569675" y="738825"/>
            <a:ext cx="5813400" cy="4002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Designing syscall parameter blueprint  to detect malicious code injection</a:t>
            </a:r>
            <a:endParaRPr>
              <a:latin typeface="Lato"/>
              <a:ea typeface="Lato"/>
              <a:cs typeface="Lato"/>
              <a:sym typeface="Lato"/>
            </a:endParaRPr>
          </a:p>
        </p:txBody>
      </p:sp>
      <p:sp>
        <p:nvSpPr>
          <p:cNvPr id="450" name="Google Shape;450;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1" name="Google Shape;451;p44"/>
          <p:cNvPicPr preferRelativeResize="0"/>
          <p:nvPr/>
        </p:nvPicPr>
        <p:blipFill>
          <a:blip r:embed="rId3">
            <a:alphaModFix/>
          </a:blip>
          <a:stretch>
            <a:fillRect/>
          </a:stretch>
        </p:blipFill>
        <p:spPr>
          <a:xfrm>
            <a:off x="1752600" y="1291425"/>
            <a:ext cx="5399524" cy="3699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5"/>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457" name="Google Shape;457;p45"/>
          <p:cNvSpPr txBox="1"/>
          <p:nvPr/>
        </p:nvSpPr>
        <p:spPr>
          <a:xfrm>
            <a:off x="1538150" y="734625"/>
            <a:ext cx="5553900" cy="400200"/>
          </a:xfrm>
          <a:prstGeom prst="rect">
            <a:avLst/>
          </a:prstGeom>
          <a:solidFill>
            <a:srgbClr val="D1D5DB"/>
          </a:solidFill>
          <a:ln cap="flat" cmpd="sng" w="38100">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Malicious code injection detection using the benign behaviour model</a:t>
            </a:r>
            <a:endParaRPr>
              <a:latin typeface="Lato"/>
              <a:ea typeface="Lato"/>
              <a:cs typeface="Lato"/>
              <a:sym typeface="Lato"/>
            </a:endParaRPr>
          </a:p>
        </p:txBody>
      </p:sp>
      <p:sp>
        <p:nvSpPr>
          <p:cNvPr id="458" name="Google Shape;458;p45"/>
          <p:cNvSpPr txBox="1"/>
          <p:nvPr/>
        </p:nvSpPr>
        <p:spPr>
          <a:xfrm>
            <a:off x="3608450" y="1594300"/>
            <a:ext cx="22305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Detection using sequence</a:t>
            </a:r>
            <a:endParaRPr>
              <a:latin typeface="Lato"/>
              <a:ea typeface="Lato"/>
              <a:cs typeface="Lato"/>
              <a:sym typeface="Lato"/>
            </a:endParaRPr>
          </a:p>
        </p:txBody>
      </p:sp>
      <p:sp>
        <p:nvSpPr>
          <p:cNvPr id="459" name="Google Shape;459;p45"/>
          <p:cNvSpPr txBox="1"/>
          <p:nvPr/>
        </p:nvSpPr>
        <p:spPr>
          <a:xfrm>
            <a:off x="3519350" y="1563450"/>
            <a:ext cx="23712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Detection using frequency</a:t>
            </a:r>
            <a:endParaRPr>
              <a:latin typeface="Lato"/>
              <a:ea typeface="Lato"/>
              <a:cs typeface="Lato"/>
              <a:sym typeface="Lato"/>
            </a:endParaRPr>
          </a:p>
        </p:txBody>
      </p:sp>
      <p:sp>
        <p:nvSpPr>
          <p:cNvPr id="460" name="Google Shape;460;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1" name="Google Shape;461;p45"/>
          <p:cNvPicPr preferRelativeResize="0"/>
          <p:nvPr/>
        </p:nvPicPr>
        <p:blipFill>
          <a:blip r:embed="rId3">
            <a:alphaModFix/>
          </a:blip>
          <a:stretch>
            <a:fillRect/>
          </a:stretch>
        </p:blipFill>
        <p:spPr>
          <a:xfrm>
            <a:off x="2483850" y="2294600"/>
            <a:ext cx="4002037" cy="2450551"/>
          </a:xfrm>
          <a:prstGeom prst="rect">
            <a:avLst/>
          </a:prstGeom>
          <a:noFill/>
          <a:ln>
            <a:noFill/>
          </a:ln>
        </p:spPr>
      </p:pic>
      <p:pic>
        <p:nvPicPr>
          <p:cNvPr id="462" name="Google Shape;462;p45"/>
          <p:cNvPicPr preferRelativeResize="0"/>
          <p:nvPr/>
        </p:nvPicPr>
        <p:blipFill>
          <a:blip r:embed="rId4">
            <a:alphaModFix/>
          </a:blip>
          <a:stretch>
            <a:fillRect/>
          </a:stretch>
        </p:blipFill>
        <p:spPr>
          <a:xfrm>
            <a:off x="2384575" y="2268450"/>
            <a:ext cx="4068011" cy="2450551"/>
          </a:xfrm>
          <a:prstGeom prst="rect">
            <a:avLst/>
          </a:prstGeom>
          <a:noFill/>
          <a:ln>
            <a:noFill/>
          </a:ln>
        </p:spPr>
      </p:pic>
      <p:sp>
        <p:nvSpPr>
          <p:cNvPr id="463" name="Google Shape;463;p45"/>
          <p:cNvSpPr txBox="1"/>
          <p:nvPr/>
        </p:nvSpPr>
        <p:spPr>
          <a:xfrm>
            <a:off x="3519350" y="1563450"/>
            <a:ext cx="23712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Detection using event logs</a:t>
            </a:r>
            <a:endParaRPr>
              <a:latin typeface="Lato"/>
              <a:ea typeface="Lato"/>
              <a:cs typeface="Lato"/>
              <a:sym typeface="Lato"/>
            </a:endParaRPr>
          </a:p>
        </p:txBody>
      </p:sp>
      <p:pic>
        <p:nvPicPr>
          <p:cNvPr id="464" name="Google Shape;464;p45"/>
          <p:cNvPicPr preferRelativeResize="0"/>
          <p:nvPr/>
        </p:nvPicPr>
        <p:blipFill>
          <a:blip r:embed="rId5">
            <a:alphaModFix/>
          </a:blip>
          <a:stretch>
            <a:fillRect/>
          </a:stretch>
        </p:blipFill>
        <p:spPr>
          <a:xfrm>
            <a:off x="2197650" y="2116050"/>
            <a:ext cx="5178817" cy="265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1000"/>
                                        <p:tgtEl>
                                          <p:spTgt spid="4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1000"/>
                                        <p:tgtEl>
                                          <p:spTgt spid="4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1000"/>
                                        <p:tgtEl>
                                          <p:spTgt spid="4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1000"/>
                                        <p:tgtEl>
                                          <p:spTgt spid="4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1000"/>
                                        <p:tgtEl>
                                          <p:spTgt spid="4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6"/>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470" name="Google Shape;470;p46"/>
          <p:cNvSpPr txBox="1"/>
          <p:nvPr/>
        </p:nvSpPr>
        <p:spPr>
          <a:xfrm>
            <a:off x="643450" y="734625"/>
            <a:ext cx="7812000" cy="492600"/>
          </a:xfrm>
          <a:prstGeom prst="rect">
            <a:avLst/>
          </a:prstGeom>
          <a:solidFill>
            <a:srgbClr val="D1D5DB"/>
          </a:solidFill>
          <a:ln cap="flat" cmpd="sng" w="38100">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Malicious code injection detection using the benign behaviour model</a:t>
            </a:r>
            <a:endParaRPr sz="2000">
              <a:latin typeface="Lato"/>
              <a:ea typeface="Lato"/>
              <a:cs typeface="Lato"/>
              <a:sym typeface="Lato"/>
            </a:endParaRPr>
          </a:p>
        </p:txBody>
      </p:sp>
      <p:sp>
        <p:nvSpPr>
          <p:cNvPr id="471" name="Google Shape;471;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2" name="Google Shape;472;p46"/>
          <p:cNvPicPr preferRelativeResize="0"/>
          <p:nvPr/>
        </p:nvPicPr>
        <p:blipFill>
          <a:blip r:embed="rId3">
            <a:alphaModFix/>
          </a:blip>
          <a:stretch>
            <a:fillRect/>
          </a:stretch>
        </p:blipFill>
        <p:spPr>
          <a:xfrm>
            <a:off x="1066800" y="1379625"/>
            <a:ext cx="7096582" cy="3611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7"/>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478" name="Google Shape;478;p47"/>
          <p:cNvSpPr txBox="1"/>
          <p:nvPr/>
        </p:nvSpPr>
        <p:spPr>
          <a:xfrm>
            <a:off x="2553350" y="706025"/>
            <a:ext cx="3416400" cy="400200"/>
          </a:xfrm>
          <a:prstGeom prst="rect">
            <a:avLst/>
          </a:prstGeom>
          <a:solidFill>
            <a:srgbClr val="D1D5DB"/>
          </a:solidFill>
          <a:ln cap="flat" cmpd="sng" w="38100">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Classification of our </a:t>
            </a:r>
            <a:r>
              <a:rPr lang="en">
                <a:latin typeface="Lato"/>
                <a:ea typeface="Lato"/>
                <a:cs typeface="Lato"/>
                <a:sym typeface="Lato"/>
              </a:rPr>
              <a:t>detection</a:t>
            </a:r>
            <a:r>
              <a:rPr lang="en">
                <a:latin typeface="Lato"/>
                <a:ea typeface="Lato"/>
                <a:cs typeface="Lato"/>
                <a:sym typeface="Lato"/>
              </a:rPr>
              <a:t> mechanism</a:t>
            </a:r>
            <a:endParaRPr>
              <a:latin typeface="Lato"/>
              <a:ea typeface="Lato"/>
              <a:cs typeface="Lato"/>
              <a:sym typeface="Lato"/>
            </a:endParaRPr>
          </a:p>
        </p:txBody>
      </p:sp>
      <p:sp>
        <p:nvSpPr>
          <p:cNvPr id="479" name="Google Shape;479;p47"/>
          <p:cNvSpPr txBox="1"/>
          <p:nvPr/>
        </p:nvSpPr>
        <p:spPr>
          <a:xfrm>
            <a:off x="693475" y="1379825"/>
            <a:ext cx="788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We can classify our detection mechanism in two main classes: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K8s log file based </a:t>
            </a:r>
            <a:r>
              <a:rPr lang="en">
                <a:latin typeface="Lato"/>
                <a:ea typeface="Lato"/>
                <a:cs typeface="Lato"/>
                <a:sym typeface="Lato"/>
              </a:rPr>
              <a:t>detection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System call based detection</a:t>
            </a:r>
            <a:endParaRPr>
              <a:latin typeface="Lato"/>
              <a:ea typeface="Lato"/>
              <a:cs typeface="Lato"/>
              <a:sym typeface="Lato"/>
            </a:endParaRPr>
          </a:p>
        </p:txBody>
      </p:sp>
      <p:sp>
        <p:nvSpPr>
          <p:cNvPr id="480" name="Google Shape;480;p47"/>
          <p:cNvSpPr txBox="1"/>
          <p:nvPr/>
        </p:nvSpPr>
        <p:spPr>
          <a:xfrm>
            <a:off x="693475" y="2602350"/>
            <a:ext cx="788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System call based detection can be divided into two more classes: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Sequence based detection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Frequency based detection</a:t>
            </a:r>
            <a:endParaRPr>
              <a:latin typeface="Lato"/>
              <a:ea typeface="Lato"/>
              <a:cs typeface="Lato"/>
              <a:sym typeface="Lato"/>
            </a:endParaRPr>
          </a:p>
        </p:txBody>
      </p:sp>
      <p:sp>
        <p:nvSpPr>
          <p:cNvPr id="481" name="Google Shape;481;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8"/>
          <p:cNvSpPr txBox="1"/>
          <p:nvPr>
            <p:ph idx="4294967295" type="title"/>
          </p:nvPr>
        </p:nvSpPr>
        <p:spPr>
          <a:xfrm>
            <a:off x="1721300" y="131850"/>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Methodology</a:t>
            </a:r>
            <a:endParaRPr/>
          </a:p>
        </p:txBody>
      </p:sp>
      <p:sp>
        <p:nvSpPr>
          <p:cNvPr id="487" name="Google Shape;487;p48"/>
          <p:cNvSpPr txBox="1"/>
          <p:nvPr/>
        </p:nvSpPr>
        <p:spPr>
          <a:xfrm>
            <a:off x="1897200" y="708250"/>
            <a:ext cx="5068800" cy="492600"/>
          </a:xfrm>
          <a:prstGeom prst="rect">
            <a:avLst/>
          </a:prstGeom>
          <a:solidFill>
            <a:srgbClr val="D1D5DB"/>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Classification of our detection mechanism</a:t>
            </a:r>
            <a:endParaRPr sz="2000">
              <a:latin typeface="Lato"/>
              <a:ea typeface="Lato"/>
              <a:cs typeface="Lato"/>
              <a:sym typeface="Lato"/>
            </a:endParaRPr>
          </a:p>
        </p:txBody>
      </p:sp>
      <p:sp>
        <p:nvSpPr>
          <p:cNvPr id="488" name="Google Shape;488;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9" name="Google Shape;489;p48"/>
          <p:cNvPicPr preferRelativeResize="0"/>
          <p:nvPr/>
        </p:nvPicPr>
        <p:blipFill>
          <a:blip r:embed="rId3">
            <a:alphaModFix/>
          </a:blip>
          <a:stretch>
            <a:fillRect/>
          </a:stretch>
        </p:blipFill>
        <p:spPr>
          <a:xfrm>
            <a:off x="3327250" y="1396150"/>
            <a:ext cx="2208695" cy="36378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9"/>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Performance Evaluation</a:t>
            </a:r>
            <a:endParaRPr/>
          </a:p>
        </p:txBody>
      </p:sp>
      <p:sp>
        <p:nvSpPr>
          <p:cNvPr id="495" name="Google Shape;495;p49"/>
          <p:cNvSpPr txBox="1"/>
          <p:nvPr/>
        </p:nvSpPr>
        <p:spPr>
          <a:xfrm>
            <a:off x="614850" y="836475"/>
            <a:ext cx="8121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We are able to achieve decent score compared to the solution provided by  </a:t>
            </a:r>
            <a:r>
              <a:rPr b="1" lang="en">
                <a:latin typeface="Lato"/>
                <a:ea typeface="Lato"/>
                <a:cs typeface="Lato"/>
                <a:sym typeface="Lato"/>
              </a:rPr>
              <a:t>Abed et al. [1] </a:t>
            </a:r>
            <a:r>
              <a:rPr lang="en">
                <a:latin typeface="Lato"/>
                <a:ea typeface="Lato"/>
                <a:cs typeface="Lato"/>
                <a:sym typeface="Lato"/>
              </a:rPr>
              <a:t>and </a:t>
            </a:r>
            <a:r>
              <a:rPr b="1" lang="en">
                <a:latin typeface="Lato"/>
                <a:ea typeface="Lato"/>
                <a:cs typeface="Lato"/>
                <a:sym typeface="Lato"/>
              </a:rPr>
              <a:t>Ca</a:t>
            </a:r>
            <a:r>
              <a:rPr b="1" lang="en">
                <a:latin typeface="Lato"/>
                <a:ea typeface="Lato"/>
                <a:cs typeface="Lato"/>
                <a:sym typeface="Lato"/>
              </a:rPr>
              <a:t>valcanti</a:t>
            </a:r>
            <a:r>
              <a:rPr b="1" lang="en">
                <a:latin typeface="Lato"/>
                <a:ea typeface="Lato"/>
                <a:cs typeface="Lato"/>
                <a:sym typeface="Lato"/>
              </a:rPr>
              <a:t> et al. [2]</a:t>
            </a:r>
            <a:r>
              <a:rPr lang="en">
                <a:latin typeface="Lato"/>
                <a:ea typeface="Lato"/>
                <a:cs typeface="Lato"/>
                <a:sym typeface="Lato"/>
              </a:rPr>
              <a:t>. The following performance metrics are used to evaluate our detection mechanism-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Precision</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Recall</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Accuracy and</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F1 score</a:t>
            </a:r>
            <a:endParaRPr>
              <a:latin typeface="Lato"/>
              <a:ea typeface="Lato"/>
              <a:cs typeface="Lato"/>
              <a:sym typeface="Lato"/>
            </a:endParaRPr>
          </a:p>
        </p:txBody>
      </p:sp>
      <p:sp>
        <p:nvSpPr>
          <p:cNvPr id="496" name="Google Shape;496;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0"/>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Performance Evaluation</a:t>
            </a:r>
            <a:endParaRPr/>
          </a:p>
        </p:txBody>
      </p:sp>
      <p:sp>
        <p:nvSpPr>
          <p:cNvPr id="502" name="Google Shape;502;p50"/>
          <p:cNvSpPr txBox="1"/>
          <p:nvPr/>
        </p:nvSpPr>
        <p:spPr>
          <a:xfrm>
            <a:off x="2318100" y="872250"/>
            <a:ext cx="44814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Performance metrics using Frequency</a:t>
            </a:r>
            <a:endParaRPr sz="2000">
              <a:latin typeface="Lato"/>
              <a:ea typeface="Lato"/>
              <a:cs typeface="Lato"/>
              <a:sym typeface="Lato"/>
            </a:endParaRPr>
          </a:p>
        </p:txBody>
      </p:sp>
      <p:pic>
        <p:nvPicPr>
          <p:cNvPr id="503" name="Google Shape;503;p50"/>
          <p:cNvPicPr preferRelativeResize="0"/>
          <p:nvPr/>
        </p:nvPicPr>
        <p:blipFill>
          <a:blip r:embed="rId3">
            <a:alphaModFix/>
          </a:blip>
          <a:stretch>
            <a:fillRect/>
          </a:stretch>
        </p:blipFill>
        <p:spPr>
          <a:xfrm>
            <a:off x="4309725" y="1522800"/>
            <a:ext cx="4827600" cy="3620700"/>
          </a:xfrm>
          <a:prstGeom prst="rect">
            <a:avLst/>
          </a:prstGeom>
          <a:noFill/>
          <a:ln>
            <a:noFill/>
          </a:ln>
        </p:spPr>
      </p:pic>
      <p:sp>
        <p:nvSpPr>
          <p:cNvPr id="504" name="Google Shape;504;p50"/>
          <p:cNvSpPr txBox="1"/>
          <p:nvPr/>
        </p:nvSpPr>
        <p:spPr>
          <a:xfrm>
            <a:off x="0" y="2702450"/>
            <a:ext cx="435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of Impacted field(i.e,attack severity) </a:t>
            </a:r>
            <a:endParaRPr sz="2000">
              <a:latin typeface="Lato"/>
              <a:ea typeface="Lato"/>
              <a:cs typeface="Lato"/>
              <a:sym typeface="Lato"/>
            </a:endParaRPr>
          </a:p>
        </p:txBody>
      </p:sp>
      <p:sp>
        <p:nvSpPr>
          <p:cNvPr id="505" name="Google Shape;505;p50"/>
          <p:cNvSpPr txBox="1"/>
          <p:nvPr/>
        </p:nvSpPr>
        <p:spPr>
          <a:xfrm>
            <a:off x="822175" y="3310125"/>
            <a:ext cx="201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Performance</a:t>
            </a:r>
            <a:endParaRPr sz="2000">
              <a:latin typeface="Lato"/>
              <a:ea typeface="Lato"/>
              <a:cs typeface="Lato"/>
              <a:sym typeface="Lato"/>
            </a:endParaRPr>
          </a:p>
        </p:txBody>
      </p:sp>
      <p:cxnSp>
        <p:nvCxnSpPr>
          <p:cNvPr id="506" name="Google Shape;506;p50"/>
          <p:cNvCxnSpPr/>
          <p:nvPr/>
        </p:nvCxnSpPr>
        <p:spPr>
          <a:xfrm flipH="1" rot="10800000">
            <a:off x="2596100" y="3392025"/>
            <a:ext cx="7200" cy="328800"/>
          </a:xfrm>
          <a:prstGeom prst="straightConnector1">
            <a:avLst/>
          </a:prstGeom>
          <a:noFill/>
          <a:ln cap="flat" cmpd="sng" w="19050">
            <a:solidFill>
              <a:schemeClr val="dk2"/>
            </a:solidFill>
            <a:prstDash val="solid"/>
            <a:round/>
            <a:headEnd len="med" w="med" type="none"/>
            <a:tailEnd len="med" w="med" type="triangle"/>
          </a:ln>
        </p:spPr>
      </p:cxnSp>
      <p:sp>
        <p:nvSpPr>
          <p:cNvPr id="507" name="Google Shape;507;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508" name="Google Shape;508;p50"/>
          <p:cNvCxnSpPr/>
          <p:nvPr/>
        </p:nvCxnSpPr>
        <p:spPr>
          <a:xfrm flipH="1" rot="10800000">
            <a:off x="4282450" y="2616750"/>
            <a:ext cx="7200" cy="664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1000"/>
                                        <p:tgtEl>
                                          <p:spTgt spid="5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1000"/>
                                        <p:tgtEl>
                                          <p:spTgt spid="5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1000"/>
                                        <p:tgtEl>
                                          <p:spTgt spid="5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6"/>
                                        </p:tgtEl>
                                        <p:attrNameLst>
                                          <p:attrName>style.visibility</p:attrName>
                                        </p:attrNameLst>
                                      </p:cBhvr>
                                      <p:to>
                                        <p:strVal val="visible"/>
                                      </p:to>
                                    </p:set>
                                    <p:anim calcmode="lin" valueType="num">
                                      <p:cBhvr additive="base">
                                        <p:cTn dur="1000"/>
                                        <p:tgtEl>
                                          <p:spTgt spid="5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1"/>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Performance Evaluation</a:t>
            </a:r>
            <a:endParaRPr/>
          </a:p>
        </p:txBody>
      </p:sp>
      <p:sp>
        <p:nvSpPr>
          <p:cNvPr id="514" name="Google Shape;514;p51"/>
          <p:cNvSpPr txBox="1"/>
          <p:nvPr/>
        </p:nvSpPr>
        <p:spPr>
          <a:xfrm>
            <a:off x="2201825" y="872250"/>
            <a:ext cx="45540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Performance metrics using Frequency</a:t>
            </a:r>
            <a:endParaRPr sz="2000">
              <a:latin typeface="Lato"/>
              <a:ea typeface="Lato"/>
              <a:cs typeface="Lato"/>
              <a:sym typeface="Lato"/>
            </a:endParaRPr>
          </a:p>
        </p:txBody>
      </p:sp>
      <p:pic>
        <p:nvPicPr>
          <p:cNvPr id="515" name="Google Shape;515;p51"/>
          <p:cNvPicPr preferRelativeResize="0"/>
          <p:nvPr/>
        </p:nvPicPr>
        <p:blipFill>
          <a:blip r:embed="rId3">
            <a:alphaModFix/>
          </a:blip>
          <a:stretch>
            <a:fillRect/>
          </a:stretch>
        </p:blipFill>
        <p:spPr>
          <a:xfrm>
            <a:off x="4191000" y="1424850"/>
            <a:ext cx="4755000" cy="3566250"/>
          </a:xfrm>
          <a:prstGeom prst="rect">
            <a:avLst/>
          </a:prstGeom>
          <a:noFill/>
          <a:ln>
            <a:noFill/>
          </a:ln>
        </p:spPr>
      </p:pic>
      <p:sp>
        <p:nvSpPr>
          <p:cNvPr id="516" name="Google Shape;516;p51"/>
          <p:cNvSpPr txBox="1"/>
          <p:nvPr/>
        </p:nvSpPr>
        <p:spPr>
          <a:xfrm>
            <a:off x="693500" y="2900175"/>
            <a:ext cx="3303000" cy="11082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Performance metrics show decent scores for a bag size of </a:t>
            </a:r>
            <a:r>
              <a:rPr b="1" lang="en" sz="2000">
                <a:latin typeface="Lato"/>
                <a:ea typeface="Lato"/>
                <a:cs typeface="Lato"/>
                <a:sym typeface="Lato"/>
              </a:rPr>
              <a:t>2 to 6</a:t>
            </a:r>
            <a:endParaRPr b="1" sz="2000">
              <a:latin typeface="Lato"/>
              <a:ea typeface="Lato"/>
              <a:cs typeface="Lato"/>
              <a:sym typeface="Lato"/>
            </a:endParaRPr>
          </a:p>
        </p:txBody>
      </p:sp>
      <p:sp>
        <p:nvSpPr>
          <p:cNvPr id="517" name="Google Shape;517;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6"/>
          <p:cNvPicPr preferRelativeResize="0"/>
          <p:nvPr/>
        </p:nvPicPr>
        <p:blipFill>
          <a:blip r:embed="rId3">
            <a:alphaModFix/>
          </a:blip>
          <a:stretch>
            <a:fillRect/>
          </a:stretch>
        </p:blipFill>
        <p:spPr>
          <a:xfrm>
            <a:off x="638550" y="1475100"/>
            <a:ext cx="2814574" cy="2814574"/>
          </a:xfrm>
          <a:prstGeom prst="rect">
            <a:avLst/>
          </a:prstGeom>
          <a:noFill/>
          <a:ln>
            <a:noFill/>
          </a:ln>
        </p:spPr>
      </p:pic>
      <p:pic>
        <p:nvPicPr>
          <p:cNvPr id="119" name="Google Shape;119;p16"/>
          <p:cNvPicPr preferRelativeResize="0"/>
          <p:nvPr/>
        </p:nvPicPr>
        <p:blipFill>
          <a:blip r:embed="rId4">
            <a:alphaModFix/>
          </a:blip>
          <a:stretch>
            <a:fillRect/>
          </a:stretch>
        </p:blipFill>
        <p:spPr>
          <a:xfrm>
            <a:off x="4572000" y="1475100"/>
            <a:ext cx="4207334" cy="2814575"/>
          </a:xfrm>
          <a:prstGeom prst="rect">
            <a:avLst/>
          </a:prstGeom>
          <a:noFill/>
          <a:ln>
            <a:noFill/>
          </a:ln>
        </p:spPr>
      </p:pic>
      <p:sp>
        <p:nvSpPr>
          <p:cNvPr id="120" name="Google Shape;120;p16"/>
          <p:cNvSpPr txBox="1"/>
          <p:nvPr/>
        </p:nvSpPr>
        <p:spPr>
          <a:xfrm>
            <a:off x="0" y="4485275"/>
            <a:ext cx="4261500" cy="492600"/>
          </a:xfrm>
          <a:prstGeom prst="rect">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Found the weak point of a container!</a:t>
            </a:r>
            <a:endParaRPr sz="2000">
              <a:latin typeface="Lato"/>
              <a:ea typeface="Lato"/>
              <a:cs typeface="Lato"/>
              <a:sym typeface="Lato"/>
            </a:endParaRPr>
          </a:p>
        </p:txBody>
      </p:sp>
      <p:sp>
        <p:nvSpPr>
          <p:cNvPr id="121" name="Google Shape;121;p16"/>
          <p:cNvSpPr txBox="1"/>
          <p:nvPr/>
        </p:nvSpPr>
        <p:spPr>
          <a:xfrm>
            <a:off x="586250" y="1046225"/>
            <a:ext cx="1172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22" name="Google Shape;122;p16"/>
          <p:cNvSpPr txBox="1"/>
          <p:nvPr>
            <p:ph type="title"/>
          </p:nvPr>
        </p:nvSpPr>
        <p:spPr>
          <a:xfrm>
            <a:off x="586250" y="625175"/>
            <a:ext cx="7688700" cy="5352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
              <a:t>Container Issues</a:t>
            </a:r>
            <a:endParaRPr/>
          </a:p>
        </p:txBody>
      </p:sp>
      <p:sp>
        <p:nvSpPr>
          <p:cNvPr id="123" name="Google Shape;123;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2"/>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Performance Evaluation</a:t>
            </a:r>
            <a:endParaRPr/>
          </a:p>
        </p:txBody>
      </p:sp>
      <p:sp>
        <p:nvSpPr>
          <p:cNvPr id="523" name="Google Shape;523;p52"/>
          <p:cNvSpPr txBox="1"/>
          <p:nvPr/>
        </p:nvSpPr>
        <p:spPr>
          <a:xfrm>
            <a:off x="2383350" y="872250"/>
            <a:ext cx="44325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Identifying key group of system calls</a:t>
            </a:r>
            <a:endParaRPr sz="2000">
              <a:latin typeface="Lato"/>
              <a:ea typeface="Lato"/>
              <a:cs typeface="Lato"/>
              <a:sym typeface="Lato"/>
            </a:endParaRPr>
          </a:p>
        </p:txBody>
      </p:sp>
      <p:pic>
        <p:nvPicPr>
          <p:cNvPr id="524" name="Google Shape;524;p52"/>
          <p:cNvPicPr preferRelativeResize="0"/>
          <p:nvPr/>
        </p:nvPicPr>
        <p:blipFill>
          <a:blip r:embed="rId3">
            <a:alphaModFix/>
          </a:blip>
          <a:stretch>
            <a:fillRect/>
          </a:stretch>
        </p:blipFill>
        <p:spPr>
          <a:xfrm>
            <a:off x="5751600" y="2214050"/>
            <a:ext cx="3272626" cy="2454469"/>
          </a:xfrm>
          <a:prstGeom prst="rect">
            <a:avLst/>
          </a:prstGeom>
          <a:noFill/>
          <a:ln>
            <a:noFill/>
          </a:ln>
        </p:spPr>
      </p:pic>
      <p:pic>
        <p:nvPicPr>
          <p:cNvPr id="525" name="Google Shape;525;p52"/>
          <p:cNvPicPr preferRelativeResize="0"/>
          <p:nvPr/>
        </p:nvPicPr>
        <p:blipFill>
          <a:blip r:embed="rId4">
            <a:alphaModFix/>
          </a:blip>
          <a:stretch>
            <a:fillRect/>
          </a:stretch>
        </p:blipFill>
        <p:spPr>
          <a:xfrm>
            <a:off x="176750" y="2214051"/>
            <a:ext cx="3272626" cy="2454475"/>
          </a:xfrm>
          <a:prstGeom prst="rect">
            <a:avLst/>
          </a:prstGeom>
          <a:noFill/>
          <a:ln>
            <a:noFill/>
          </a:ln>
        </p:spPr>
      </p:pic>
      <p:pic>
        <p:nvPicPr>
          <p:cNvPr id="526" name="Google Shape;526;p52"/>
          <p:cNvPicPr preferRelativeResize="0"/>
          <p:nvPr/>
        </p:nvPicPr>
        <p:blipFill>
          <a:blip r:embed="rId5">
            <a:alphaModFix/>
          </a:blip>
          <a:stretch>
            <a:fillRect/>
          </a:stretch>
        </p:blipFill>
        <p:spPr>
          <a:xfrm>
            <a:off x="3257646" y="2286350"/>
            <a:ext cx="2573078" cy="2382175"/>
          </a:xfrm>
          <a:prstGeom prst="rect">
            <a:avLst/>
          </a:prstGeom>
          <a:noFill/>
          <a:ln>
            <a:noFill/>
          </a:ln>
        </p:spPr>
      </p:pic>
      <p:sp>
        <p:nvSpPr>
          <p:cNvPr id="527" name="Google Shape;527;p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8" name="Google Shape;528;p52"/>
          <p:cNvPicPr preferRelativeResize="0"/>
          <p:nvPr/>
        </p:nvPicPr>
        <p:blipFill>
          <a:blip r:embed="rId6">
            <a:alphaModFix/>
          </a:blip>
          <a:stretch>
            <a:fillRect/>
          </a:stretch>
        </p:blipFill>
        <p:spPr>
          <a:xfrm>
            <a:off x="3179550" y="2286350"/>
            <a:ext cx="2651165" cy="2454475"/>
          </a:xfrm>
          <a:prstGeom prst="rect">
            <a:avLst/>
          </a:prstGeom>
          <a:noFill/>
          <a:ln>
            <a:noFill/>
          </a:ln>
        </p:spPr>
      </p:pic>
      <p:pic>
        <p:nvPicPr>
          <p:cNvPr id="529" name="Google Shape;529;p52"/>
          <p:cNvPicPr preferRelativeResize="0"/>
          <p:nvPr/>
        </p:nvPicPr>
        <p:blipFill>
          <a:blip r:embed="rId7">
            <a:alphaModFix/>
          </a:blip>
          <a:stretch>
            <a:fillRect/>
          </a:stretch>
        </p:blipFill>
        <p:spPr>
          <a:xfrm>
            <a:off x="3200538" y="2285225"/>
            <a:ext cx="2609200" cy="24156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3"/>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Performance Evaluation</a:t>
            </a:r>
            <a:endParaRPr/>
          </a:p>
        </p:txBody>
      </p:sp>
      <p:sp>
        <p:nvSpPr>
          <p:cNvPr id="535" name="Google Shape;535;p53"/>
          <p:cNvSpPr txBox="1"/>
          <p:nvPr/>
        </p:nvSpPr>
        <p:spPr>
          <a:xfrm>
            <a:off x="2552325" y="872250"/>
            <a:ext cx="43752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Identifying key group of system calls</a:t>
            </a:r>
            <a:endParaRPr sz="2000">
              <a:latin typeface="Lato"/>
              <a:ea typeface="Lato"/>
              <a:cs typeface="Lato"/>
              <a:sym typeface="Lato"/>
            </a:endParaRPr>
          </a:p>
        </p:txBody>
      </p:sp>
      <p:pic>
        <p:nvPicPr>
          <p:cNvPr id="536" name="Google Shape;536;p53"/>
          <p:cNvPicPr preferRelativeResize="0"/>
          <p:nvPr/>
        </p:nvPicPr>
        <p:blipFill>
          <a:blip r:embed="rId3">
            <a:alphaModFix/>
          </a:blip>
          <a:stretch>
            <a:fillRect/>
          </a:stretch>
        </p:blipFill>
        <p:spPr>
          <a:xfrm>
            <a:off x="214475" y="2150625"/>
            <a:ext cx="3280925" cy="2460700"/>
          </a:xfrm>
          <a:prstGeom prst="rect">
            <a:avLst/>
          </a:prstGeom>
          <a:noFill/>
          <a:ln>
            <a:noFill/>
          </a:ln>
        </p:spPr>
      </p:pic>
      <p:pic>
        <p:nvPicPr>
          <p:cNvPr id="537" name="Google Shape;537;p53"/>
          <p:cNvPicPr preferRelativeResize="0"/>
          <p:nvPr/>
        </p:nvPicPr>
        <p:blipFill>
          <a:blip r:embed="rId4">
            <a:alphaModFix/>
          </a:blip>
          <a:stretch>
            <a:fillRect/>
          </a:stretch>
        </p:blipFill>
        <p:spPr>
          <a:xfrm>
            <a:off x="5751149" y="2150625"/>
            <a:ext cx="3280901" cy="2460700"/>
          </a:xfrm>
          <a:prstGeom prst="rect">
            <a:avLst/>
          </a:prstGeom>
          <a:noFill/>
          <a:ln>
            <a:noFill/>
          </a:ln>
        </p:spPr>
      </p:pic>
      <p:pic>
        <p:nvPicPr>
          <p:cNvPr id="538" name="Google Shape;538;p53"/>
          <p:cNvPicPr preferRelativeResize="0"/>
          <p:nvPr/>
        </p:nvPicPr>
        <p:blipFill>
          <a:blip r:embed="rId5">
            <a:alphaModFix/>
          </a:blip>
          <a:stretch>
            <a:fillRect/>
          </a:stretch>
        </p:blipFill>
        <p:spPr>
          <a:xfrm>
            <a:off x="3321800" y="2290700"/>
            <a:ext cx="2500402" cy="2320625"/>
          </a:xfrm>
          <a:prstGeom prst="rect">
            <a:avLst/>
          </a:prstGeom>
          <a:noFill/>
          <a:ln>
            <a:noFill/>
          </a:ln>
        </p:spPr>
      </p:pic>
      <p:sp>
        <p:nvSpPr>
          <p:cNvPr id="539" name="Google Shape;539;p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0" name="Google Shape;540;p53"/>
          <p:cNvPicPr preferRelativeResize="0"/>
          <p:nvPr/>
        </p:nvPicPr>
        <p:blipFill>
          <a:blip r:embed="rId6">
            <a:alphaModFix/>
          </a:blip>
          <a:stretch>
            <a:fillRect/>
          </a:stretch>
        </p:blipFill>
        <p:spPr>
          <a:xfrm>
            <a:off x="3321800" y="2127025"/>
            <a:ext cx="2620350" cy="243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1"/>
                                        <p:tgtEl>
                                          <p:spTgt spid="5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4"/>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Performance Evaluation</a:t>
            </a:r>
            <a:endParaRPr/>
          </a:p>
        </p:txBody>
      </p:sp>
      <p:sp>
        <p:nvSpPr>
          <p:cNvPr id="546" name="Google Shape;546;p54"/>
          <p:cNvSpPr txBox="1"/>
          <p:nvPr/>
        </p:nvSpPr>
        <p:spPr>
          <a:xfrm>
            <a:off x="2373400" y="872250"/>
            <a:ext cx="44256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Identifying key group of system calls</a:t>
            </a:r>
            <a:endParaRPr sz="2000">
              <a:latin typeface="Lato"/>
              <a:ea typeface="Lato"/>
              <a:cs typeface="Lato"/>
              <a:sym typeface="Lato"/>
            </a:endParaRPr>
          </a:p>
        </p:txBody>
      </p:sp>
      <p:pic>
        <p:nvPicPr>
          <p:cNvPr id="547" name="Google Shape;547;p54"/>
          <p:cNvPicPr preferRelativeResize="0"/>
          <p:nvPr/>
        </p:nvPicPr>
        <p:blipFill>
          <a:blip r:embed="rId3">
            <a:alphaModFix/>
          </a:blip>
          <a:stretch>
            <a:fillRect/>
          </a:stretch>
        </p:blipFill>
        <p:spPr>
          <a:xfrm>
            <a:off x="123975" y="2172225"/>
            <a:ext cx="3348850" cy="2511625"/>
          </a:xfrm>
          <a:prstGeom prst="rect">
            <a:avLst/>
          </a:prstGeom>
          <a:noFill/>
          <a:ln>
            <a:noFill/>
          </a:ln>
        </p:spPr>
      </p:pic>
      <p:pic>
        <p:nvPicPr>
          <p:cNvPr id="548" name="Google Shape;548;p54"/>
          <p:cNvPicPr preferRelativeResize="0"/>
          <p:nvPr/>
        </p:nvPicPr>
        <p:blipFill>
          <a:blip r:embed="rId4">
            <a:alphaModFix/>
          </a:blip>
          <a:stretch>
            <a:fillRect/>
          </a:stretch>
        </p:blipFill>
        <p:spPr>
          <a:xfrm>
            <a:off x="5809450" y="2172213"/>
            <a:ext cx="3348850" cy="2511637"/>
          </a:xfrm>
          <a:prstGeom prst="rect">
            <a:avLst/>
          </a:prstGeom>
          <a:noFill/>
          <a:ln>
            <a:noFill/>
          </a:ln>
        </p:spPr>
      </p:pic>
      <p:pic>
        <p:nvPicPr>
          <p:cNvPr id="549" name="Google Shape;549;p54"/>
          <p:cNvPicPr preferRelativeResize="0"/>
          <p:nvPr/>
        </p:nvPicPr>
        <p:blipFill>
          <a:blip r:embed="rId5">
            <a:alphaModFix/>
          </a:blip>
          <a:stretch>
            <a:fillRect/>
          </a:stretch>
        </p:blipFill>
        <p:spPr>
          <a:xfrm>
            <a:off x="3342838" y="2270100"/>
            <a:ext cx="2486725" cy="2413758"/>
          </a:xfrm>
          <a:prstGeom prst="rect">
            <a:avLst/>
          </a:prstGeom>
          <a:noFill/>
          <a:ln>
            <a:noFill/>
          </a:ln>
        </p:spPr>
      </p:pic>
      <p:sp>
        <p:nvSpPr>
          <p:cNvPr id="550" name="Google Shape;550;p5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1" name="Google Shape;551;p54"/>
          <p:cNvPicPr preferRelativeResize="0"/>
          <p:nvPr/>
        </p:nvPicPr>
        <p:blipFill>
          <a:blip r:embed="rId6">
            <a:alphaModFix/>
          </a:blip>
          <a:stretch>
            <a:fillRect/>
          </a:stretch>
        </p:blipFill>
        <p:spPr>
          <a:xfrm>
            <a:off x="3322725" y="2221124"/>
            <a:ext cx="2486725" cy="24138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1000"/>
                                        <p:tgtEl>
                                          <p:spTgt spid="5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5"/>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     Our Contribution</a:t>
            </a:r>
            <a:endParaRPr/>
          </a:p>
        </p:txBody>
      </p:sp>
      <p:sp>
        <p:nvSpPr>
          <p:cNvPr id="557" name="Google Shape;557;p55"/>
          <p:cNvSpPr txBox="1"/>
          <p:nvPr/>
        </p:nvSpPr>
        <p:spPr>
          <a:xfrm>
            <a:off x="614850" y="793575"/>
            <a:ext cx="8064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Multi-level monitoring of container using different monitoring tools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Makes it feasible to identify an attack in a different level if an attacker manages to get past a single layer of a container without being detected</a:t>
            </a:r>
            <a:endParaRPr>
              <a:latin typeface="Lato"/>
              <a:ea typeface="Lato"/>
              <a:cs typeface="Lato"/>
              <a:sym typeface="Lato"/>
            </a:endParaRPr>
          </a:p>
        </p:txBody>
      </p:sp>
      <p:sp>
        <p:nvSpPr>
          <p:cNvPr id="558" name="Google Shape;558;p55"/>
          <p:cNvSpPr txBox="1"/>
          <p:nvPr/>
        </p:nvSpPr>
        <p:spPr>
          <a:xfrm>
            <a:off x="614850" y="1784175"/>
            <a:ext cx="8064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Path Specific detection mechanism </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Covers lots of potential ways to inject malicious code in a container</a:t>
            </a:r>
            <a:endParaRPr>
              <a:latin typeface="Lato"/>
              <a:ea typeface="Lato"/>
              <a:cs typeface="Lato"/>
              <a:sym typeface="Lato"/>
            </a:endParaRPr>
          </a:p>
        </p:txBody>
      </p:sp>
      <p:sp>
        <p:nvSpPr>
          <p:cNvPr id="559" name="Google Shape;559;p55"/>
          <p:cNvSpPr txBox="1"/>
          <p:nvPr/>
        </p:nvSpPr>
        <p:spPr>
          <a:xfrm>
            <a:off x="614850" y="2622375"/>
            <a:ext cx="8064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Identifying Key group of system calls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Have increased the efficiency of our detection mechanism as we are no longer concerned about unnecessary system calls</a:t>
            </a:r>
            <a:endParaRPr>
              <a:latin typeface="Lato"/>
              <a:ea typeface="Lato"/>
              <a:cs typeface="Lato"/>
              <a:sym typeface="Lato"/>
            </a:endParaRPr>
          </a:p>
        </p:txBody>
      </p:sp>
      <p:sp>
        <p:nvSpPr>
          <p:cNvPr id="560" name="Google Shape;560;p5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6"/>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            References</a:t>
            </a:r>
            <a:endParaRPr/>
          </a:p>
        </p:txBody>
      </p:sp>
      <p:sp>
        <p:nvSpPr>
          <p:cNvPr id="566" name="Google Shape;566;p56"/>
          <p:cNvSpPr txBox="1"/>
          <p:nvPr/>
        </p:nvSpPr>
        <p:spPr>
          <a:xfrm>
            <a:off x="693475" y="986600"/>
            <a:ext cx="79500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 A. S. Abed, T. C. Clancy, and D. S. Levy, “Applying bag of system calls for anomalous behavior detection of applications in linux containers,” in 2015 IEEE globecom workshops (GC Wkshps). IEEE, 2015, pp. 1–5</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G. R. Castanhel, T. Heinrich, F. Ceschin, and C. Maziero, “Taking a peek: An evaluation of anomaly detection using system calls for containers,” in 2021 IEEE Symposium on Computers and Communications (ISCC). IEEE, 2021, pp. 1–6</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M. Cavalcanti, P. Inacio, and M. Freire, “Performance evaluation of container-level anomaly-based intrusion detection systems for multi-tenant applications using machine learning algorithms,” in Proceedings of the 16th International Conference on Availability, Reliability and Security, 2021, pp. 1–9</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M. Souppaya, J. Morello, and K. Scarfone, “Application container security guide,” National Institute of Standards and Technology, Tech. Rep., 2017</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 X. Lin, L. Lei, Y. Wang, J. Jing, K. Sun, and Q. Zhou, “A measurement study on linux container security: Attacks and countermeasures,” in Proceedings of the 34th Annual Computer Security Applications Conference, 2018, pp. 418–429</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 J. Chelladhurai, P. R. Chelliah, and S. A. Kumar, “Securing docker containers from denial of service (dos) attacks,” in 2016 IEEE International Conference on Services Computing (SCC). IEEE, 2016, pp. 856–859</a:t>
            </a:r>
            <a:endParaRPr>
              <a:latin typeface="Lato"/>
              <a:ea typeface="Lato"/>
              <a:cs typeface="Lato"/>
              <a:sym typeface="Lato"/>
            </a:endParaRPr>
          </a:p>
        </p:txBody>
      </p:sp>
      <p:sp>
        <p:nvSpPr>
          <p:cNvPr id="567" name="Google Shape;567;p5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7"/>
          <p:cNvSpPr txBox="1"/>
          <p:nvPr>
            <p:ph idx="4294967295" type="title"/>
          </p:nvPr>
        </p:nvSpPr>
        <p:spPr>
          <a:xfrm>
            <a:off x="1249450" y="189025"/>
            <a:ext cx="6734100" cy="535200"/>
          </a:xfrm>
          <a:prstGeom prst="rect">
            <a:avLst/>
          </a:prstGeom>
        </p:spPr>
        <p:txBody>
          <a:bodyPr anchorCtr="0" anchor="t" bIns="91425" lIns="91425" spcFirstLastPara="1" rIns="91425" wrap="square" tIns="91425">
            <a:normAutofit fontScale="90000"/>
          </a:bodyPr>
          <a:lstStyle/>
          <a:p>
            <a:pPr indent="0" lvl="0" marL="1371600" rtl="0" algn="l">
              <a:spcBef>
                <a:spcPts val="0"/>
              </a:spcBef>
              <a:spcAft>
                <a:spcPts val="0"/>
              </a:spcAft>
              <a:buNone/>
            </a:pPr>
            <a:r>
              <a:rPr lang="en"/>
              <a:t>            References</a:t>
            </a:r>
            <a:endParaRPr/>
          </a:p>
        </p:txBody>
      </p:sp>
      <p:sp>
        <p:nvSpPr>
          <p:cNvPr id="573" name="Google Shape;573;p57"/>
          <p:cNvSpPr txBox="1"/>
          <p:nvPr/>
        </p:nvSpPr>
        <p:spPr>
          <a:xfrm>
            <a:off x="679175" y="936575"/>
            <a:ext cx="8057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7.	 O. Tunde-Onadele, J. He, T. Dai, and X. Gu, “A study on container vulnerability exploit detection,”                       in 2019 ieee international conference on cloud engineering (IC2E). IEEE, 2019, pp. 121– 127.</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8.	T. Bui, “Analysis of docker security,” arXiv preprint arXiv:1501.02967, 2015.</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9. 	 T. Yarygina and C. Otterstad, “A game of microservices: Automated intrusion response,” in   Distributed Applications and Interoperable Systems: 18th IFIP WG 6.1 International Conference, DAIS 2018, Held as Part of the 13th International Federated Conference on Distributed Computing Techniques, DisCoTec 2018, Madrid, Spain, June 18-21, 2018, Proceedings 18. Springer, 2018, pp.  169–177.</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10. 	V. V. Sarkale, P. Rad, and W. Lee, “Secure cloud container: Runtime behavior monitoring using most privileged container (mpc),” in 2017 IEEE 4th International Conference on Cyber Security and Cloud Computing (CSCloud). IEEE, 2017, pp. 351–356.</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11. 	 S. A. Hofmeyr, S. Forrest, and A. Somayaji, “Intrusion detection using sequences of system calls,” Journal of computer security, vol. 6, no. 3, pp. 151–180, 1998</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12. 	L. Kuang and M. Zulkernine, “An intrusion-tolerant mechanism for intrusion detection systems,” in 2008 Third International Conference on Availability, Reliability and Security. IEEE, 2008, pp. 319–326.</a:t>
            </a:r>
            <a:endParaRPr>
              <a:latin typeface="Lato"/>
              <a:ea typeface="Lato"/>
              <a:cs typeface="Lato"/>
              <a:sym typeface="Lato"/>
            </a:endParaRPr>
          </a:p>
        </p:txBody>
      </p:sp>
      <p:sp>
        <p:nvSpPr>
          <p:cNvPr id="574" name="Google Shape;574;p5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8"/>
          <p:cNvSpPr txBox="1"/>
          <p:nvPr>
            <p:ph idx="4294967295" type="title"/>
          </p:nvPr>
        </p:nvSpPr>
        <p:spPr>
          <a:xfrm>
            <a:off x="1768800" y="1682175"/>
            <a:ext cx="5642400" cy="13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a:t>This is a collaborative work with</a:t>
            </a:r>
            <a:r>
              <a:rPr lang="en"/>
              <a:t>      Concordia University, Canada </a:t>
            </a:r>
            <a:endParaRPr/>
          </a:p>
        </p:txBody>
      </p:sp>
      <p:sp>
        <p:nvSpPr>
          <p:cNvPr id="580" name="Google Shape;580;p58"/>
          <p:cNvSpPr txBox="1"/>
          <p:nvPr/>
        </p:nvSpPr>
        <p:spPr>
          <a:xfrm>
            <a:off x="36000" y="3374475"/>
            <a:ext cx="910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Lato"/>
                <a:ea typeface="Lato"/>
                <a:cs typeface="Lato"/>
                <a:sym typeface="Lato"/>
              </a:rPr>
              <a:t>This research is funded by RISE Internal Research Grant</a:t>
            </a:r>
            <a:endParaRPr sz="2800">
              <a:latin typeface="Lato"/>
              <a:ea typeface="Lato"/>
              <a:cs typeface="Lato"/>
              <a:sym typeface="Lato"/>
            </a:endParaRPr>
          </a:p>
        </p:txBody>
      </p:sp>
      <p:sp>
        <p:nvSpPr>
          <p:cNvPr id="581" name="Google Shape;581;p5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9"/>
          <p:cNvSpPr txBox="1"/>
          <p:nvPr/>
        </p:nvSpPr>
        <p:spPr>
          <a:xfrm>
            <a:off x="2459375" y="2094750"/>
            <a:ext cx="5262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Lato"/>
                <a:ea typeface="Lato"/>
                <a:cs typeface="Lato"/>
                <a:sym typeface="Lato"/>
              </a:rPr>
              <a:t>THANK YOU</a:t>
            </a:r>
            <a:endParaRPr sz="5000">
              <a:latin typeface="Lato"/>
              <a:ea typeface="Lato"/>
              <a:cs typeface="Lato"/>
              <a:sym typeface="Lato"/>
            </a:endParaRPr>
          </a:p>
        </p:txBody>
      </p:sp>
      <p:sp>
        <p:nvSpPr>
          <p:cNvPr id="587" name="Google Shape;587;p5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727650" y="596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a:t>
            </a:r>
            <a:endParaRPr/>
          </a:p>
        </p:txBody>
      </p:sp>
      <p:sp>
        <p:nvSpPr>
          <p:cNvPr id="129" name="Google Shape;129;p17"/>
          <p:cNvSpPr txBox="1"/>
          <p:nvPr/>
        </p:nvSpPr>
        <p:spPr>
          <a:xfrm>
            <a:off x="621900" y="1525050"/>
            <a:ext cx="3950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Portable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Highly scalable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Isolated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Individual security mechanism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Multi-tenant service</a:t>
            </a:r>
            <a:endParaRPr>
              <a:latin typeface="Lato"/>
              <a:ea typeface="Lato"/>
              <a:cs typeface="Lato"/>
              <a:sym typeface="Lato"/>
            </a:endParaRPr>
          </a:p>
        </p:txBody>
      </p:sp>
      <p:sp>
        <p:nvSpPr>
          <p:cNvPr id="130" name="Google Shape;130;p17"/>
          <p:cNvSpPr txBox="1"/>
          <p:nvPr>
            <p:ph type="title"/>
          </p:nvPr>
        </p:nvSpPr>
        <p:spPr>
          <a:xfrm>
            <a:off x="727650" y="2923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a:t>
            </a:r>
            <a:r>
              <a:rPr lang="en"/>
              <a:t>dvantages</a:t>
            </a:r>
            <a:endParaRPr/>
          </a:p>
        </p:txBody>
      </p:sp>
      <p:sp>
        <p:nvSpPr>
          <p:cNvPr id="131" name="Google Shape;131;p17"/>
          <p:cNvSpPr txBox="1"/>
          <p:nvPr/>
        </p:nvSpPr>
        <p:spPr>
          <a:xfrm>
            <a:off x="621900" y="3658650"/>
            <a:ext cx="3950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Large</a:t>
            </a:r>
            <a:r>
              <a:rPr lang="en">
                <a:latin typeface="Lato"/>
                <a:ea typeface="Lato"/>
                <a:cs typeface="Lato"/>
                <a:sym typeface="Lato"/>
              </a:rPr>
              <a:t> attack surface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Communication complexity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Thin protection layer</a:t>
            </a:r>
            <a:endParaRPr>
              <a:latin typeface="Lato"/>
              <a:ea typeface="Lato"/>
              <a:cs typeface="Lato"/>
              <a:sym typeface="Lato"/>
            </a:endParaRPr>
          </a:p>
        </p:txBody>
      </p:sp>
      <p:pic>
        <p:nvPicPr>
          <p:cNvPr id="132" name="Google Shape;132;p17"/>
          <p:cNvPicPr preferRelativeResize="0"/>
          <p:nvPr/>
        </p:nvPicPr>
        <p:blipFill>
          <a:blip r:embed="rId3">
            <a:alphaModFix/>
          </a:blip>
          <a:stretch>
            <a:fillRect/>
          </a:stretch>
        </p:blipFill>
        <p:spPr>
          <a:xfrm>
            <a:off x="6258749" y="1525038"/>
            <a:ext cx="1949947" cy="1046700"/>
          </a:xfrm>
          <a:prstGeom prst="rect">
            <a:avLst/>
          </a:prstGeom>
          <a:noFill/>
          <a:ln>
            <a:noFill/>
          </a:ln>
        </p:spPr>
      </p:pic>
      <p:pic>
        <p:nvPicPr>
          <p:cNvPr id="133" name="Google Shape;133;p17"/>
          <p:cNvPicPr preferRelativeResize="0"/>
          <p:nvPr/>
        </p:nvPicPr>
        <p:blipFill>
          <a:blip r:embed="rId4">
            <a:alphaModFix/>
          </a:blip>
          <a:stretch>
            <a:fillRect/>
          </a:stretch>
        </p:blipFill>
        <p:spPr>
          <a:xfrm>
            <a:off x="3665825" y="1525050"/>
            <a:ext cx="1934569" cy="733525"/>
          </a:xfrm>
          <a:prstGeom prst="rect">
            <a:avLst/>
          </a:prstGeom>
          <a:noFill/>
          <a:ln>
            <a:noFill/>
          </a:ln>
        </p:spPr>
      </p:pic>
      <p:pic>
        <p:nvPicPr>
          <p:cNvPr id="134" name="Google Shape;134;p17"/>
          <p:cNvPicPr preferRelativeResize="0"/>
          <p:nvPr/>
        </p:nvPicPr>
        <p:blipFill>
          <a:blip r:embed="rId5">
            <a:alphaModFix/>
          </a:blip>
          <a:stretch>
            <a:fillRect/>
          </a:stretch>
        </p:blipFill>
        <p:spPr>
          <a:xfrm>
            <a:off x="5323338" y="3337575"/>
            <a:ext cx="1650907" cy="1238175"/>
          </a:xfrm>
          <a:prstGeom prst="rect">
            <a:avLst/>
          </a:prstGeom>
          <a:noFill/>
          <a:ln>
            <a:noFill/>
          </a:ln>
        </p:spPr>
      </p:pic>
      <p:sp>
        <p:nvSpPr>
          <p:cNvPr id="135" name="Google Shape;135;p17"/>
          <p:cNvSpPr txBox="1"/>
          <p:nvPr/>
        </p:nvSpPr>
        <p:spPr>
          <a:xfrm>
            <a:off x="586250" y="1122425"/>
            <a:ext cx="1172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36" name="Google Shape;136;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8"/>
          <p:cNvPicPr preferRelativeResize="0"/>
          <p:nvPr/>
        </p:nvPicPr>
        <p:blipFill>
          <a:blip r:embed="rId3">
            <a:alphaModFix/>
          </a:blip>
          <a:stretch>
            <a:fillRect/>
          </a:stretch>
        </p:blipFill>
        <p:spPr>
          <a:xfrm>
            <a:off x="2454500" y="381000"/>
            <a:ext cx="4762500" cy="4762500"/>
          </a:xfrm>
          <a:prstGeom prst="rect">
            <a:avLst/>
          </a:prstGeom>
          <a:noFill/>
          <a:ln>
            <a:noFill/>
          </a:ln>
        </p:spPr>
      </p:pic>
      <p:sp>
        <p:nvSpPr>
          <p:cNvPr id="142" name="Google Shape;142;p18"/>
          <p:cNvSpPr txBox="1"/>
          <p:nvPr>
            <p:ph idx="4294967295" type="title"/>
          </p:nvPr>
        </p:nvSpPr>
        <p:spPr>
          <a:xfrm>
            <a:off x="2908200" y="196200"/>
            <a:ext cx="3662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container?</a:t>
            </a:r>
            <a:endParaRPr/>
          </a:p>
        </p:txBody>
      </p:sp>
      <p:sp>
        <p:nvSpPr>
          <p:cNvPr id="143" name="Google Shape;143;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idx="4294967295" type="title"/>
          </p:nvPr>
        </p:nvSpPr>
        <p:spPr>
          <a:xfrm>
            <a:off x="2908200" y="196200"/>
            <a:ext cx="3662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container?</a:t>
            </a:r>
            <a:endParaRPr/>
          </a:p>
        </p:txBody>
      </p:sp>
      <p:pic>
        <p:nvPicPr>
          <p:cNvPr id="149" name="Google Shape;149;p19"/>
          <p:cNvPicPr preferRelativeResize="0"/>
          <p:nvPr/>
        </p:nvPicPr>
        <p:blipFill>
          <a:blip r:embed="rId3">
            <a:alphaModFix/>
          </a:blip>
          <a:stretch>
            <a:fillRect/>
          </a:stretch>
        </p:blipFill>
        <p:spPr>
          <a:xfrm>
            <a:off x="2275775" y="1320525"/>
            <a:ext cx="2017351" cy="1668525"/>
          </a:xfrm>
          <a:prstGeom prst="rect">
            <a:avLst/>
          </a:prstGeom>
          <a:noFill/>
          <a:ln>
            <a:noFill/>
          </a:ln>
        </p:spPr>
      </p:pic>
      <p:pic>
        <p:nvPicPr>
          <p:cNvPr id="150" name="Google Shape;150;p19"/>
          <p:cNvPicPr preferRelativeResize="0"/>
          <p:nvPr/>
        </p:nvPicPr>
        <p:blipFill>
          <a:blip r:embed="rId4">
            <a:alphaModFix/>
          </a:blip>
          <a:stretch>
            <a:fillRect/>
          </a:stretch>
        </p:blipFill>
        <p:spPr>
          <a:xfrm>
            <a:off x="4572001" y="1357123"/>
            <a:ext cx="2993825" cy="1595325"/>
          </a:xfrm>
          <a:prstGeom prst="rect">
            <a:avLst/>
          </a:prstGeom>
          <a:noFill/>
          <a:ln>
            <a:noFill/>
          </a:ln>
        </p:spPr>
      </p:pic>
      <p:sp>
        <p:nvSpPr>
          <p:cNvPr id="151" name="Google Shape;151;p19"/>
          <p:cNvSpPr txBox="1"/>
          <p:nvPr/>
        </p:nvSpPr>
        <p:spPr>
          <a:xfrm>
            <a:off x="2053200" y="3154475"/>
            <a:ext cx="525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“A </a:t>
            </a:r>
            <a:r>
              <a:rPr lang="en" sz="2000">
                <a:solidFill>
                  <a:srgbClr val="980000"/>
                </a:solidFill>
                <a:latin typeface="Lato"/>
                <a:ea typeface="Lato"/>
                <a:cs typeface="Lato"/>
                <a:sym typeface="Lato"/>
              </a:rPr>
              <a:t>lightweight</a:t>
            </a:r>
            <a:r>
              <a:rPr lang="en" sz="2000">
                <a:latin typeface="Lato"/>
                <a:ea typeface="Lato"/>
                <a:cs typeface="Lato"/>
                <a:sym typeface="Lato"/>
              </a:rPr>
              <a:t> OS-level virtualization method”</a:t>
            </a:r>
            <a:endParaRPr sz="2000">
              <a:latin typeface="Lato"/>
              <a:ea typeface="Lato"/>
              <a:cs typeface="Lato"/>
              <a:sym typeface="Lato"/>
            </a:endParaRPr>
          </a:p>
        </p:txBody>
      </p:sp>
      <p:sp>
        <p:nvSpPr>
          <p:cNvPr id="152" name="Google Shape;152;p19"/>
          <p:cNvSpPr txBox="1"/>
          <p:nvPr/>
        </p:nvSpPr>
        <p:spPr>
          <a:xfrm>
            <a:off x="2179025" y="3507700"/>
            <a:ext cx="496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“Stand-alone piece of executable software”</a:t>
            </a:r>
            <a:endParaRPr sz="2000">
              <a:latin typeface="Lato"/>
              <a:ea typeface="Lato"/>
              <a:cs typeface="Lato"/>
              <a:sym typeface="Lato"/>
            </a:endParaRPr>
          </a:p>
        </p:txBody>
      </p:sp>
      <p:sp>
        <p:nvSpPr>
          <p:cNvPr id="153" name="Google Shape;153;p19"/>
          <p:cNvSpPr txBox="1"/>
          <p:nvPr/>
        </p:nvSpPr>
        <p:spPr>
          <a:xfrm>
            <a:off x="3183750" y="3849100"/>
            <a:ext cx="299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a:t>
            </a:r>
            <a:r>
              <a:rPr lang="en" sz="2000">
                <a:solidFill>
                  <a:srgbClr val="980000"/>
                </a:solidFill>
                <a:latin typeface="Lato"/>
                <a:ea typeface="Lato"/>
                <a:cs typeface="Lato"/>
                <a:sym typeface="Lato"/>
              </a:rPr>
              <a:t>NOT</a:t>
            </a:r>
            <a:r>
              <a:rPr lang="en" sz="2000">
                <a:latin typeface="Lato"/>
                <a:ea typeface="Lato"/>
                <a:cs typeface="Lato"/>
                <a:sym typeface="Lato"/>
              </a:rPr>
              <a:t> a virtual machine”</a:t>
            </a:r>
            <a:endParaRPr sz="2000">
              <a:latin typeface="Lato"/>
              <a:ea typeface="Lato"/>
              <a:cs typeface="Lato"/>
              <a:sym typeface="Lato"/>
            </a:endParaRPr>
          </a:p>
        </p:txBody>
      </p:sp>
      <p:sp>
        <p:nvSpPr>
          <p:cNvPr id="154" name="Google Shape;154;p19"/>
          <p:cNvSpPr txBox="1"/>
          <p:nvPr/>
        </p:nvSpPr>
        <p:spPr>
          <a:xfrm>
            <a:off x="1241750" y="4158775"/>
            <a:ext cx="73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“Process with </a:t>
            </a:r>
            <a:r>
              <a:rPr lang="en" sz="2000">
                <a:solidFill>
                  <a:srgbClr val="FF0000"/>
                </a:solidFill>
                <a:latin typeface="Lato"/>
                <a:ea typeface="Lato"/>
                <a:cs typeface="Lato"/>
                <a:sym typeface="Lato"/>
              </a:rPr>
              <a:t>isolation</a:t>
            </a:r>
            <a:r>
              <a:rPr lang="en" sz="2000">
                <a:latin typeface="Lato"/>
                <a:ea typeface="Lato"/>
                <a:cs typeface="Lato"/>
                <a:sym typeface="Lato"/>
              </a:rPr>
              <a:t>, </a:t>
            </a:r>
            <a:r>
              <a:rPr lang="en" sz="2000">
                <a:solidFill>
                  <a:srgbClr val="FF0000"/>
                </a:solidFill>
                <a:latin typeface="Lato"/>
                <a:ea typeface="Lato"/>
                <a:cs typeface="Lato"/>
                <a:sym typeface="Lato"/>
              </a:rPr>
              <a:t>shared</a:t>
            </a:r>
            <a:r>
              <a:rPr lang="en" sz="2000">
                <a:latin typeface="Lato"/>
                <a:ea typeface="Lato"/>
                <a:cs typeface="Lato"/>
                <a:sym typeface="Lato"/>
              </a:rPr>
              <a:t> resources and </a:t>
            </a:r>
            <a:r>
              <a:rPr lang="en" sz="2000">
                <a:solidFill>
                  <a:srgbClr val="FF0000"/>
                </a:solidFill>
                <a:latin typeface="Lato"/>
                <a:ea typeface="Lato"/>
                <a:cs typeface="Lato"/>
                <a:sym typeface="Lato"/>
              </a:rPr>
              <a:t>layered</a:t>
            </a:r>
            <a:r>
              <a:rPr lang="en" sz="2000">
                <a:latin typeface="Lato"/>
                <a:ea typeface="Lato"/>
                <a:cs typeface="Lato"/>
                <a:sym typeface="Lato"/>
              </a:rPr>
              <a:t> filesystem”</a:t>
            </a:r>
            <a:endParaRPr sz="2000">
              <a:latin typeface="Lato"/>
              <a:ea typeface="Lato"/>
              <a:cs typeface="Lato"/>
              <a:sym typeface="Lato"/>
            </a:endParaRPr>
          </a:p>
        </p:txBody>
      </p:sp>
      <p:sp>
        <p:nvSpPr>
          <p:cNvPr id="155" name="Google Shape;155;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000"/>
                                        <p:tgtEl>
                                          <p:spTgt spid="1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4294967295" type="title"/>
          </p:nvPr>
        </p:nvSpPr>
        <p:spPr>
          <a:xfrm>
            <a:off x="3211350" y="196200"/>
            <a:ext cx="2721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
            </a:r>
            <a:r>
              <a:rPr lang="en"/>
              <a:t>ontainer vs VM</a:t>
            </a:r>
            <a:endParaRPr/>
          </a:p>
        </p:txBody>
      </p:sp>
      <p:pic>
        <p:nvPicPr>
          <p:cNvPr id="161" name="Google Shape;161;p20"/>
          <p:cNvPicPr preferRelativeResize="0"/>
          <p:nvPr/>
        </p:nvPicPr>
        <p:blipFill rotWithShape="1">
          <a:blip r:embed="rId3">
            <a:alphaModFix/>
          </a:blip>
          <a:srcRect b="0" l="0" r="0" t="0"/>
          <a:stretch/>
        </p:blipFill>
        <p:spPr>
          <a:xfrm>
            <a:off x="831750" y="3039850"/>
            <a:ext cx="6825350" cy="1753350"/>
          </a:xfrm>
          <a:prstGeom prst="rect">
            <a:avLst/>
          </a:prstGeom>
          <a:noFill/>
          <a:ln>
            <a:noFill/>
          </a:ln>
        </p:spPr>
      </p:pic>
      <p:sp>
        <p:nvSpPr>
          <p:cNvPr id="162" name="Google Shape;162;p20"/>
          <p:cNvSpPr txBox="1"/>
          <p:nvPr/>
        </p:nvSpPr>
        <p:spPr>
          <a:xfrm>
            <a:off x="5932650" y="4743300"/>
            <a:ext cx="4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VM</a:t>
            </a:r>
            <a:endParaRPr b="1">
              <a:latin typeface="Lato"/>
              <a:ea typeface="Lato"/>
              <a:cs typeface="Lato"/>
              <a:sym typeface="Lato"/>
            </a:endParaRPr>
          </a:p>
        </p:txBody>
      </p:sp>
      <p:sp>
        <p:nvSpPr>
          <p:cNvPr id="163" name="Google Shape;163;p20"/>
          <p:cNvSpPr txBox="1"/>
          <p:nvPr/>
        </p:nvSpPr>
        <p:spPr>
          <a:xfrm>
            <a:off x="2237750" y="4721000"/>
            <a:ext cx="1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Container</a:t>
            </a:r>
            <a:endParaRPr b="1">
              <a:latin typeface="Lato"/>
              <a:ea typeface="Lato"/>
              <a:cs typeface="Lato"/>
              <a:sym typeface="Lato"/>
            </a:endParaRPr>
          </a:p>
        </p:txBody>
      </p:sp>
      <p:sp>
        <p:nvSpPr>
          <p:cNvPr id="164" name="Google Shape;164;p20"/>
          <p:cNvSpPr txBox="1"/>
          <p:nvPr/>
        </p:nvSpPr>
        <p:spPr>
          <a:xfrm>
            <a:off x="4692475" y="1295150"/>
            <a:ext cx="44019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Separate OS for each process</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More secured</a:t>
            </a:r>
            <a:endParaRPr sz="2000">
              <a:latin typeface="Lato"/>
              <a:ea typeface="Lato"/>
              <a:cs typeface="Lato"/>
              <a:sym typeface="Lato"/>
            </a:endParaRPr>
          </a:p>
          <a:p>
            <a:pPr indent="0" lvl="0" marL="457200" rtl="0" algn="l">
              <a:spcBef>
                <a:spcPts val="0"/>
              </a:spcBef>
              <a:spcAft>
                <a:spcPts val="0"/>
              </a:spcAft>
              <a:buNone/>
            </a:pPr>
            <a:r>
              <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Less suitable for microservice</a:t>
            </a:r>
            <a:endParaRPr sz="2000">
              <a:latin typeface="Lato"/>
              <a:ea typeface="Lato"/>
              <a:cs typeface="Lato"/>
              <a:sym typeface="Lato"/>
            </a:endParaRPr>
          </a:p>
        </p:txBody>
      </p:sp>
      <p:sp>
        <p:nvSpPr>
          <p:cNvPr id="165" name="Google Shape;165;p20"/>
          <p:cNvSpPr txBox="1"/>
          <p:nvPr/>
        </p:nvSpPr>
        <p:spPr>
          <a:xfrm>
            <a:off x="580375" y="1298725"/>
            <a:ext cx="41121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Shared OS</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Less secured</a:t>
            </a:r>
            <a:endParaRPr sz="2000">
              <a:latin typeface="Lato"/>
              <a:ea typeface="Lato"/>
              <a:cs typeface="Lato"/>
              <a:sym typeface="Lato"/>
            </a:endParaRPr>
          </a:p>
          <a:p>
            <a:pPr indent="0" lvl="0" marL="457200" rtl="0" algn="l">
              <a:spcBef>
                <a:spcPts val="0"/>
              </a:spcBef>
              <a:spcAft>
                <a:spcPts val="0"/>
              </a:spcAft>
              <a:buNone/>
            </a:pPr>
            <a:r>
              <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lang="en" sz="2000">
                <a:latin typeface="Lato"/>
                <a:ea typeface="Lato"/>
                <a:cs typeface="Lato"/>
                <a:sym typeface="Lato"/>
              </a:rPr>
              <a:t>More suitable for microservice</a:t>
            </a:r>
            <a:endParaRPr sz="2000">
              <a:latin typeface="Lato"/>
              <a:ea typeface="Lato"/>
              <a:cs typeface="Lato"/>
              <a:sym typeface="Lato"/>
            </a:endParaRPr>
          </a:p>
        </p:txBody>
      </p:sp>
      <p:cxnSp>
        <p:nvCxnSpPr>
          <p:cNvPr id="166" name="Google Shape;166;p20"/>
          <p:cNvCxnSpPr/>
          <p:nvPr/>
        </p:nvCxnSpPr>
        <p:spPr>
          <a:xfrm rot="10800000">
            <a:off x="7255950" y="3582700"/>
            <a:ext cx="515700" cy="6900"/>
          </a:xfrm>
          <a:prstGeom prst="straightConnector1">
            <a:avLst/>
          </a:prstGeom>
          <a:noFill/>
          <a:ln cap="flat" cmpd="sng" w="19050">
            <a:solidFill>
              <a:srgbClr val="980000"/>
            </a:solidFill>
            <a:prstDash val="solid"/>
            <a:round/>
            <a:headEnd len="med" w="med" type="none"/>
            <a:tailEnd len="med" w="med" type="triangle"/>
          </a:ln>
        </p:spPr>
      </p:cxnSp>
      <p:cxnSp>
        <p:nvCxnSpPr>
          <p:cNvPr id="167" name="Google Shape;167;p20"/>
          <p:cNvCxnSpPr/>
          <p:nvPr/>
        </p:nvCxnSpPr>
        <p:spPr>
          <a:xfrm flipH="1" rot="10800000">
            <a:off x="4197175" y="3575900"/>
            <a:ext cx="495300" cy="6900"/>
          </a:xfrm>
          <a:prstGeom prst="straightConnector1">
            <a:avLst/>
          </a:prstGeom>
          <a:noFill/>
          <a:ln cap="flat" cmpd="sng" w="19050">
            <a:solidFill>
              <a:srgbClr val="980000"/>
            </a:solidFill>
            <a:prstDash val="solid"/>
            <a:round/>
            <a:headEnd len="med" w="med" type="none"/>
            <a:tailEnd len="med" w="med" type="triangle"/>
          </a:ln>
        </p:spPr>
      </p:cxnSp>
      <p:sp>
        <p:nvSpPr>
          <p:cNvPr id="168" name="Google Shape;168;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idx="4294967295" type="title"/>
          </p:nvPr>
        </p:nvSpPr>
        <p:spPr>
          <a:xfrm>
            <a:off x="1816500" y="181900"/>
            <a:ext cx="551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Problem Definition</a:t>
            </a:r>
            <a:endParaRPr/>
          </a:p>
        </p:txBody>
      </p:sp>
      <p:pic>
        <p:nvPicPr>
          <p:cNvPr id="174" name="Google Shape;174;p21"/>
          <p:cNvPicPr preferRelativeResize="0"/>
          <p:nvPr/>
        </p:nvPicPr>
        <p:blipFill>
          <a:blip r:embed="rId3">
            <a:alphaModFix/>
          </a:blip>
          <a:stretch>
            <a:fillRect/>
          </a:stretch>
        </p:blipFill>
        <p:spPr>
          <a:xfrm>
            <a:off x="2812828" y="2443400"/>
            <a:ext cx="2599201" cy="2599225"/>
          </a:xfrm>
          <a:prstGeom prst="rect">
            <a:avLst/>
          </a:prstGeom>
          <a:noFill/>
          <a:ln>
            <a:noFill/>
          </a:ln>
        </p:spPr>
      </p:pic>
      <p:sp>
        <p:nvSpPr>
          <p:cNvPr id="175" name="Google Shape;175;p21"/>
          <p:cNvSpPr txBox="1"/>
          <p:nvPr/>
        </p:nvSpPr>
        <p:spPr>
          <a:xfrm>
            <a:off x="436100" y="972300"/>
            <a:ext cx="8493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Malicious code injection</a:t>
            </a:r>
            <a:endParaRPr b="1"/>
          </a:p>
          <a:p>
            <a:pPr indent="-317500" lvl="1" marL="914400" rtl="0" algn="l">
              <a:spcBef>
                <a:spcPts val="0"/>
              </a:spcBef>
              <a:spcAft>
                <a:spcPts val="0"/>
              </a:spcAft>
              <a:buSzPts val="1400"/>
              <a:buChar char="○"/>
            </a:pPr>
            <a:r>
              <a:rPr lang="en"/>
              <a:t> A t</a:t>
            </a:r>
            <a:r>
              <a:rPr lang="en"/>
              <a:t>ype of cyber attack where an attacker inserts malicious code into a vulnerable application or system, with the intent of compromising the security or functionality of the target.</a:t>
            </a:r>
            <a:r>
              <a:rPr lang="en" sz="1100"/>
              <a:t> </a:t>
            </a:r>
            <a:endParaRPr/>
          </a:p>
        </p:txBody>
      </p:sp>
      <p:sp>
        <p:nvSpPr>
          <p:cNvPr id="176" name="Google Shape;176;p21"/>
          <p:cNvSpPr txBox="1"/>
          <p:nvPr/>
        </p:nvSpPr>
        <p:spPr>
          <a:xfrm>
            <a:off x="455275" y="1803600"/>
            <a:ext cx="7992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There are several potential </a:t>
            </a:r>
            <a:r>
              <a:rPr b="1" lang="en"/>
              <a:t>attack paths</a:t>
            </a:r>
            <a:r>
              <a:rPr lang="en"/>
              <a:t> to insert malicious code into a container. </a:t>
            </a:r>
            <a:endParaRPr>
              <a:latin typeface="Lato"/>
              <a:ea typeface="Lato"/>
              <a:cs typeface="Lato"/>
              <a:sym typeface="Lato"/>
            </a:endParaRPr>
          </a:p>
        </p:txBody>
      </p:sp>
      <p:sp>
        <p:nvSpPr>
          <p:cNvPr id="177" name="Google Shape;177;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